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5143500" cx="9144000"/>
  <p:notesSz cx="6858000" cy="9144000"/>
  <p:embeddedFontLst>
    <p:embeddedFont>
      <p:font typeface="Roboto"/>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Roboto-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Roboto-italic.fntdata"/><Relationship Id="rId10" Type="http://schemas.openxmlformats.org/officeDocument/2006/relationships/slide" Target="slides/slide5.xml"/><Relationship Id="rId54" Type="http://schemas.openxmlformats.org/officeDocument/2006/relationships/font" Target="fonts/Roboto-bold.fntdata"/><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font" Target="fonts/Robo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a197fbb93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a197fbb93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a197fbb93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a197fbb93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a197fbb93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a197fbb93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a197fbb93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a197fbb93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a197fbb93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a197fbb93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a197fbb93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a197fbb93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a197fbb936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a197fbb936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62c894d66c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62c894d66c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62c894d66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62c894d66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62c894d66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62c894d66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a19d40461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a19d40461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62c894d66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62c894d66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62c894d66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62c894d66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62c894d66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62c894d66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62c894d66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62c894d66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62c894d66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62c894d66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62c894d66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62c894d66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62c894d66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62c894d66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a197fbb936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a197fbb936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a197fbb936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a197fbb936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a197fbb93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a197fbb93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a2b8f4d4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a2b8f4d4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a197fbb936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a197fbb936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a197fbb936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a197fbb936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a197fbb936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a197fbb936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a197fbb936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a197fbb936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a197fbb936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a197fbb936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a197fbb936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a197fbb936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a197fbb936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a197fbb936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a197fbb936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a197fbb936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a197fbb936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a197fbb936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a197fbb936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a197fbb936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62db9d5069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62db9d5069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a197fbb936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a197fbb936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a197fbb936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a197fbb936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a197fbb936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a197fbb936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a197fbb936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a197fbb936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a197fbb936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a197fbb936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a197fbb936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a197fbb936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a197fbb936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a197fbb936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62e7f6eb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62e7f6eb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a19d40461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a19d40461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62db9d5069_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62db9d5069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a197fbb93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a197fbb9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a197fbb93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a197fbb93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a197fbb93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a197fbb93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hyperlink" Target="https://doi.org/10.3390/agriengineering4040056"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hyperlink" Target="https://doi.org/10.1007/s00521-022-07793-2"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hyperlink" Target="https://doi.org/10.3390/agriengineering4040056"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hyperlink" Target="https://doi.org/10.3390/agriengineering4040056"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1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s://doi.org/10.3390/agriengineering4040056" TargetMode="External"/><Relationship Id="rId4" Type="http://schemas.openxmlformats.org/officeDocument/2006/relationships/hyperlink" Target="https://doi.org/10.1007/s00521-022-07793-2"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434975"/>
            <a:ext cx="8520600" cy="30993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t/>
            </a:r>
            <a:endParaRPr b="1" sz="2000">
              <a:latin typeface="Times New Roman"/>
              <a:ea typeface="Times New Roman"/>
              <a:cs typeface="Times New Roman"/>
              <a:sym typeface="Times New Roman"/>
            </a:endParaRPr>
          </a:p>
          <a:p>
            <a:pPr indent="0" lvl="0" marL="0" rtl="0" algn="l">
              <a:lnSpc>
                <a:spcPct val="200000"/>
              </a:lnSpc>
              <a:spcBef>
                <a:spcPts val="0"/>
              </a:spcBef>
              <a:spcAft>
                <a:spcPts val="0"/>
              </a:spcAft>
              <a:buClr>
                <a:schemeClr val="dk1"/>
              </a:buClr>
              <a:buSzPts val="1100"/>
              <a:buFont typeface="Arial"/>
              <a:buNone/>
            </a:pPr>
            <a:r>
              <a:rPr b="1" lang="en" sz="2000">
                <a:latin typeface="Times New Roman"/>
                <a:ea typeface="Times New Roman"/>
                <a:cs typeface="Times New Roman"/>
                <a:sym typeface="Times New Roman"/>
              </a:rPr>
              <a:t>MRI Brain Tumor Detection using Convolutional Deep Learning Methods</a:t>
            </a:r>
            <a:endParaRPr b="1" sz="2000">
              <a:latin typeface="Times New Roman"/>
              <a:ea typeface="Times New Roman"/>
              <a:cs typeface="Times New Roman"/>
              <a:sym typeface="Times New Roman"/>
            </a:endParaRPr>
          </a:p>
          <a:p>
            <a:pPr indent="0" lvl="0" marL="0" rtl="0" algn="l">
              <a:lnSpc>
                <a:spcPct val="200000"/>
              </a:lnSpc>
              <a:spcBef>
                <a:spcPts val="0"/>
              </a:spcBef>
              <a:spcAft>
                <a:spcPts val="0"/>
              </a:spcAft>
              <a:buClr>
                <a:schemeClr val="dk1"/>
              </a:buClr>
              <a:buSzPts val="1100"/>
              <a:buFont typeface="Arial"/>
              <a:buNone/>
            </a:pPr>
            <a:r>
              <a:t/>
            </a:r>
            <a:endParaRPr sz="1300">
              <a:latin typeface="Times New Roman"/>
              <a:ea typeface="Times New Roman"/>
              <a:cs typeface="Times New Roman"/>
              <a:sym typeface="Times New Roman"/>
            </a:endParaRPr>
          </a:p>
          <a:p>
            <a:pPr indent="0" lvl="0" marL="0" rtl="0" algn="ctr">
              <a:lnSpc>
                <a:spcPct val="200000"/>
              </a:lnSpc>
              <a:spcBef>
                <a:spcPts val="0"/>
              </a:spcBef>
              <a:spcAft>
                <a:spcPts val="0"/>
              </a:spcAft>
              <a:buNone/>
            </a:pPr>
            <a:r>
              <a:rPr lang="en" sz="1500">
                <a:latin typeface="Times New Roman"/>
                <a:ea typeface="Times New Roman"/>
                <a:cs typeface="Times New Roman"/>
                <a:sym typeface="Times New Roman"/>
              </a:rPr>
              <a:t>Nassim Ali-Chaouche, Kartik Mukkavilli, </a:t>
            </a:r>
            <a:endParaRPr sz="1500">
              <a:latin typeface="Times New Roman"/>
              <a:ea typeface="Times New Roman"/>
              <a:cs typeface="Times New Roman"/>
              <a:sym typeface="Times New Roman"/>
            </a:endParaRPr>
          </a:p>
          <a:p>
            <a:pPr indent="0" lvl="0" marL="0" rtl="0" algn="ctr">
              <a:lnSpc>
                <a:spcPct val="200000"/>
              </a:lnSpc>
              <a:spcBef>
                <a:spcPts val="0"/>
              </a:spcBef>
              <a:spcAft>
                <a:spcPts val="0"/>
              </a:spcAft>
              <a:buNone/>
            </a:pPr>
            <a:r>
              <a:rPr lang="en" sz="1500">
                <a:latin typeface="Times New Roman"/>
                <a:ea typeface="Times New Roman"/>
                <a:cs typeface="Times New Roman"/>
                <a:sym typeface="Times New Roman"/>
              </a:rPr>
              <a:t>Quan Gu, Nail Enikeev</a:t>
            </a:r>
            <a:endParaRPr sz="1500">
              <a:latin typeface="Times New Roman"/>
              <a:ea typeface="Times New Roman"/>
              <a:cs typeface="Times New Roman"/>
              <a:sym typeface="Times New Roman"/>
            </a:endParaRPr>
          </a:p>
          <a:p>
            <a:pPr indent="0" lvl="0" marL="0" rtl="0" algn="l">
              <a:lnSpc>
                <a:spcPct val="200000"/>
              </a:lnSpc>
              <a:spcBef>
                <a:spcPts val="0"/>
              </a:spcBef>
              <a:spcAft>
                <a:spcPts val="0"/>
              </a:spcAft>
              <a:buClr>
                <a:schemeClr val="dk1"/>
              </a:buClr>
              <a:buSzPts val="1100"/>
              <a:buFont typeface="Arial"/>
              <a:buNone/>
            </a:pPr>
            <a:r>
              <a:t/>
            </a:r>
            <a:endParaRPr sz="1500">
              <a:latin typeface="Times New Roman"/>
              <a:ea typeface="Times New Roman"/>
              <a:cs typeface="Times New Roman"/>
              <a:sym typeface="Times New Roman"/>
            </a:endParaRPr>
          </a:p>
          <a:p>
            <a:pPr indent="0" lvl="0" marL="0" rtl="0" algn="ctr">
              <a:lnSpc>
                <a:spcPct val="200000"/>
              </a:lnSpc>
              <a:spcBef>
                <a:spcPts val="0"/>
              </a:spcBef>
              <a:spcAft>
                <a:spcPts val="0"/>
              </a:spcAft>
              <a:buClr>
                <a:schemeClr val="dk1"/>
              </a:buClr>
              <a:buSzPts val="1100"/>
              <a:buFont typeface="Arial"/>
              <a:buNone/>
            </a:pPr>
            <a:r>
              <a:rPr lang="en" sz="1500">
                <a:latin typeface="Times New Roman"/>
                <a:ea typeface="Times New Roman"/>
                <a:cs typeface="Times New Roman"/>
                <a:sym typeface="Times New Roman"/>
              </a:rPr>
              <a:t>Department of Applied Data Science, San Jose State University</a:t>
            </a:r>
            <a:endParaRPr sz="1500">
              <a:latin typeface="Times New Roman"/>
              <a:ea typeface="Times New Roman"/>
              <a:cs typeface="Times New Roman"/>
              <a:sym typeface="Times New Roman"/>
            </a:endParaRPr>
          </a:p>
          <a:p>
            <a:pPr indent="0" lvl="0" marL="0" rtl="0" algn="ctr">
              <a:lnSpc>
                <a:spcPct val="200000"/>
              </a:lnSpc>
              <a:spcBef>
                <a:spcPts val="0"/>
              </a:spcBef>
              <a:spcAft>
                <a:spcPts val="0"/>
              </a:spcAft>
              <a:buClr>
                <a:schemeClr val="dk1"/>
              </a:buClr>
              <a:buSzPts val="1100"/>
              <a:buFont typeface="Arial"/>
              <a:buNone/>
            </a:pPr>
            <a:r>
              <a:rPr lang="en" sz="1500">
                <a:latin typeface="Times New Roman"/>
                <a:ea typeface="Times New Roman"/>
                <a:cs typeface="Times New Roman"/>
                <a:sym typeface="Times New Roman"/>
              </a:rPr>
              <a:t>DATA 255: Deep Learning Technologies</a:t>
            </a:r>
            <a:endParaRPr sz="1500">
              <a:latin typeface="Times New Roman"/>
              <a:ea typeface="Times New Roman"/>
              <a:cs typeface="Times New Roman"/>
              <a:sym typeface="Times New Roman"/>
            </a:endParaRPr>
          </a:p>
          <a:p>
            <a:pPr indent="0" lvl="0" marL="0" rtl="0" algn="ctr">
              <a:lnSpc>
                <a:spcPct val="200000"/>
              </a:lnSpc>
              <a:spcBef>
                <a:spcPts val="0"/>
              </a:spcBef>
              <a:spcAft>
                <a:spcPts val="0"/>
              </a:spcAft>
              <a:buNone/>
            </a:pPr>
            <a:r>
              <a:rPr lang="en" sz="1500">
                <a:latin typeface="Times New Roman"/>
                <a:ea typeface="Times New Roman"/>
                <a:cs typeface="Times New Roman"/>
                <a:sym typeface="Times New Roman"/>
              </a:rPr>
              <a:t>Simon Shim, PhD</a:t>
            </a:r>
            <a:endParaRPr sz="5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Validation Set</a:t>
            </a:r>
            <a:endParaRPr/>
          </a:p>
        </p:txBody>
      </p:sp>
      <p:sp>
        <p:nvSpPr>
          <p:cNvPr id="110" name="Google Shape;110;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10% of the images from the original train set (from the “Training” folder) are set aside to be used as a validation set, remaining 90% used as a new train set</a:t>
            </a:r>
            <a:endParaRPr/>
          </a:p>
          <a:p>
            <a:pPr indent="-317500" lvl="1" marL="914400" rtl="0" algn="l">
              <a:spcBef>
                <a:spcPts val="0"/>
              </a:spcBef>
              <a:spcAft>
                <a:spcPts val="0"/>
              </a:spcAft>
              <a:buSzPts val="1400"/>
              <a:buChar char="○"/>
            </a:pPr>
            <a:r>
              <a:rPr lang="en"/>
              <a:t>Both sets maintain the same class distribution as the original “Training” folder</a:t>
            </a:r>
            <a:endParaRPr/>
          </a:p>
          <a:p>
            <a:pPr indent="-317500" lvl="1" marL="914400" rtl="0" algn="l">
              <a:spcBef>
                <a:spcPts val="0"/>
              </a:spcBef>
              <a:spcAft>
                <a:spcPts val="0"/>
              </a:spcAft>
              <a:buSzPts val="1400"/>
              <a:buChar char="○"/>
            </a:pPr>
            <a:r>
              <a:rPr lang="en"/>
              <a:t>Purpose of the validation set: monitor overfitting in the later modeling phase</a:t>
            </a:r>
            <a:endParaRPr/>
          </a:p>
          <a:p>
            <a:pPr indent="-342900" lvl="0" marL="457200" rtl="0" algn="l">
              <a:spcBef>
                <a:spcPts val="0"/>
              </a:spcBef>
              <a:spcAft>
                <a:spcPts val="0"/>
              </a:spcAft>
              <a:buSzPts val="1800"/>
              <a:buChar char="●"/>
            </a:pPr>
            <a:r>
              <a:rPr lang="en"/>
              <a:t>The “Testing” folder is not modified and is used as the test set.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23"/>
          <p:cNvPicPr preferRelativeResize="0"/>
          <p:nvPr/>
        </p:nvPicPr>
        <p:blipFill>
          <a:blip r:embed="rId3">
            <a:alphaModFix/>
          </a:blip>
          <a:stretch>
            <a:fillRect/>
          </a:stretch>
        </p:blipFill>
        <p:spPr>
          <a:xfrm>
            <a:off x="1001800" y="152400"/>
            <a:ext cx="7439347" cy="483870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24"/>
          <p:cNvPicPr preferRelativeResize="0"/>
          <p:nvPr/>
        </p:nvPicPr>
        <p:blipFill>
          <a:blip r:embed="rId3">
            <a:alphaModFix/>
          </a:blip>
          <a:stretch>
            <a:fillRect/>
          </a:stretch>
        </p:blipFill>
        <p:spPr>
          <a:xfrm>
            <a:off x="1764650" y="105200"/>
            <a:ext cx="5115540" cy="48386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Augmentation</a:t>
            </a:r>
            <a:endParaRPr/>
          </a:p>
        </p:txBody>
      </p:sp>
      <p:sp>
        <p:nvSpPr>
          <p:cNvPr id="126" name="Google Shape;126;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Increase the size of the data and counter the imbalance present in the class variable</a:t>
            </a:r>
            <a:endParaRPr/>
          </a:p>
          <a:p>
            <a:pPr indent="-342900" lvl="0" marL="457200" rtl="0" algn="l">
              <a:spcBef>
                <a:spcPts val="0"/>
              </a:spcBef>
              <a:spcAft>
                <a:spcPts val="0"/>
              </a:spcAft>
              <a:buSzPts val="1800"/>
              <a:buChar char="●"/>
            </a:pPr>
            <a:r>
              <a:rPr lang="en"/>
              <a:t>Augmented the train set only</a:t>
            </a:r>
            <a:endParaRPr/>
          </a:p>
          <a:p>
            <a:pPr indent="-317500" lvl="1" marL="914400" rtl="0" algn="l">
              <a:spcBef>
                <a:spcPts val="0"/>
              </a:spcBef>
              <a:spcAft>
                <a:spcPts val="0"/>
              </a:spcAft>
              <a:buSzPts val="1400"/>
              <a:buChar char="○"/>
            </a:pPr>
            <a:r>
              <a:rPr lang="en"/>
              <a:t>N</a:t>
            </a:r>
            <a:r>
              <a:rPr lang="en"/>
              <a:t>ot performed on the validation and test sets since doing so may lead to artificially high results for the model</a:t>
            </a:r>
            <a:endParaRPr/>
          </a:p>
          <a:p>
            <a:pPr indent="-342900" lvl="0" marL="457200" rtl="0" algn="l">
              <a:spcBef>
                <a:spcPts val="0"/>
              </a:spcBef>
              <a:spcAft>
                <a:spcPts val="0"/>
              </a:spcAft>
              <a:buSzPts val="1800"/>
              <a:buChar char="●"/>
            </a:pPr>
            <a:r>
              <a:rPr lang="en"/>
              <a:t>Produce more diverse types of data, which may lead to the model in generalizing to a greater number of unseen images.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6"/>
          <p:cNvPicPr preferRelativeResize="0"/>
          <p:nvPr/>
        </p:nvPicPr>
        <p:blipFill>
          <a:blip r:embed="rId3">
            <a:alphaModFix/>
          </a:blip>
          <a:stretch>
            <a:fillRect/>
          </a:stretch>
        </p:blipFill>
        <p:spPr>
          <a:xfrm>
            <a:off x="1269175" y="152400"/>
            <a:ext cx="7560469" cy="4838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Data Augmentation, cont.</a:t>
            </a:r>
            <a:endParaRPr/>
          </a:p>
        </p:txBody>
      </p:sp>
      <p:sp>
        <p:nvSpPr>
          <p:cNvPr id="137" name="Google Shape;137;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S</a:t>
            </a:r>
            <a:r>
              <a:rPr lang="en"/>
              <a:t>pecific augmentations: Random 90 degree rotations, contrast, and brightness changes</a:t>
            </a:r>
            <a:endParaRPr/>
          </a:p>
          <a:p>
            <a:pPr indent="-342900" lvl="0" marL="457200" rtl="0" algn="l">
              <a:spcBef>
                <a:spcPts val="0"/>
              </a:spcBef>
              <a:spcAft>
                <a:spcPts val="0"/>
              </a:spcAft>
              <a:buSzPts val="1800"/>
              <a:buChar char="●"/>
            </a:pPr>
            <a:r>
              <a:rPr lang="en"/>
              <a:t>Rotations are chosen at random, and can constitute a 0 degree rotation (no rotation), or rotations by a factor of 90 degrees.</a:t>
            </a:r>
            <a:endParaRPr/>
          </a:p>
          <a:p>
            <a:pPr indent="-317500" lvl="1" marL="914400" rtl="0" algn="l">
              <a:spcBef>
                <a:spcPts val="0"/>
              </a:spcBef>
              <a:spcAft>
                <a:spcPts val="0"/>
              </a:spcAft>
              <a:buSzPts val="1400"/>
              <a:buChar char="○"/>
            </a:pPr>
            <a:r>
              <a:rPr lang="en"/>
              <a:t>Model can be more robust to varying rotations and hopefully generalize better to new images.</a:t>
            </a:r>
            <a:endParaRPr/>
          </a:p>
          <a:p>
            <a:pPr indent="-342900" lvl="0" marL="457200" rtl="0" algn="l">
              <a:spcBef>
                <a:spcPts val="0"/>
              </a:spcBef>
              <a:spcAft>
                <a:spcPts val="0"/>
              </a:spcAft>
              <a:buSzPts val="1800"/>
              <a:buChar char="●"/>
            </a:pPr>
            <a:r>
              <a:rPr lang="en"/>
              <a:t>Changes in contrast and brightness were chosen at random from a small range, specifically a factor of 0.2 for contrast and 0.1 for brightness</a:t>
            </a:r>
            <a:endParaRPr/>
          </a:p>
          <a:p>
            <a:pPr indent="-317500" lvl="1" marL="914400" rtl="0" algn="l">
              <a:spcBef>
                <a:spcPts val="0"/>
              </a:spcBef>
              <a:spcAft>
                <a:spcPts val="0"/>
              </a:spcAft>
              <a:buSzPts val="1400"/>
              <a:buChar char="○"/>
            </a:pPr>
            <a:r>
              <a:rPr lang="en"/>
              <a:t>e.g. the images can at max be darkened or brightened by a factor of 10%</a:t>
            </a:r>
            <a:endParaRPr/>
          </a:p>
          <a:p>
            <a:pPr indent="-317500" lvl="1" marL="914400" rtl="0" algn="l">
              <a:spcBef>
                <a:spcPts val="0"/>
              </a:spcBef>
              <a:spcAft>
                <a:spcPts val="0"/>
              </a:spcAft>
              <a:buSzPts val="1400"/>
              <a:buChar char="○"/>
            </a:pPr>
            <a:r>
              <a:rPr lang="en"/>
              <a:t>Contrast and brightness adjustments were kept to a small range in order to maintain the integrity of the medical images</a:t>
            </a:r>
            <a:endParaRPr/>
          </a:p>
          <a:p>
            <a:pPr indent="-317500" lvl="1" marL="914400" rtl="0" algn="l">
              <a:spcBef>
                <a:spcPts val="0"/>
              </a:spcBef>
              <a:spcAft>
                <a:spcPts val="0"/>
              </a:spcAft>
              <a:buSzPts val="1400"/>
              <a:buChar char="○"/>
            </a:pPr>
            <a:r>
              <a:rPr lang="en"/>
              <a:t>Help the model generalize better to MRI images which may have some slight variability in their contrast and brightness levels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8"/>
          <p:cNvPicPr preferRelativeResize="0"/>
          <p:nvPr/>
        </p:nvPicPr>
        <p:blipFill>
          <a:blip r:embed="rId3">
            <a:alphaModFix/>
          </a:blip>
          <a:stretch>
            <a:fillRect/>
          </a:stretch>
        </p:blipFill>
        <p:spPr>
          <a:xfrm>
            <a:off x="1253450" y="152400"/>
            <a:ext cx="6432627" cy="483870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9"/>
          <p:cNvSpPr txBox="1"/>
          <p:nvPr>
            <p:ph type="title"/>
          </p:nvPr>
        </p:nvSpPr>
        <p:spPr>
          <a:xfrm>
            <a:off x="311700" y="368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Transfer learning</a:t>
            </a:r>
            <a:endParaRPr/>
          </a:p>
        </p:txBody>
      </p:sp>
      <p:sp>
        <p:nvSpPr>
          <p:cNvPr id="148" name="Google Shape;148;p29"/>
          <p:cNvSpPr txBox="1"/>
          <p:nvPr>
            <p:ph idx="1" type="body"/>
          </p:nvPr>
        </p:nvSpPr>
        <p:spPr>
          <a:xfrm>
            <a:off x="311700" y="941600"/>
            <a:ext cx="8520600" cy="40497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sz="217"/>
          </a:p>
          <a:p>
            <a:pPr indent="-341237" lvl="0" marL="457200" rtl="0" algn="l">
              <a:spcBef>
                <a:spcPts val="1200"/>
              </a:spcBef>
              <a:spcAft>
                <a:spcPts val="0"/>
              </a:spcAft>
              <a:buSzPct val="100000"/>
              <a:buAutoNum type="arabicPeriod"/>
            </a:pPr>
            <a:r>
              <a:rPr lang="en" sz="1917"/>
              <a:t>Idea - to take a network that has been already trained on the quality large-size dataset (use of extracted </a:t>
            </a:r>
            <a:r>
              <a:rPr lang="en" sz="1917"/>
              <a:t>features</a:t>
            </a:r>
            <a:r>
              <a:rPr lang="en" sz="1917"/>
              <a:t> and established </a:t>
            </a:r>
            <a:r>
              <a:rPr lang="en" sz="1917"/>
              <a:t>weights) </a:t>
            </a:r>
            <a:endParaRPr sz="1917"/>
          </a:p>
          <a:p>
            <a:pPr indent="0" lvl="0" marL="457200" rtl="0" algn="l">
              <a:spcBef>
                <a:spcPts val="1200"/>
              </a:spcBef>
              <a:spcAft>
                <a:spcPts val="0"/>
              </a:spcAft>
              <a:buNone/>
            </a:pPr>
            <a:r>
              <a:t/>
            </a:r>
            <a:endParaRPr sz="217"/>
          </a:p>
          <a:p>
            <a:pPr indent="-334327" lvl="0" marL="457200" rtl="0" algn="l">
              <a:spcBef>
                <a:spcPts val="1200"/>
              </a:spcBef>
              <a:spcAft>
                <a:spcPts val="0"/>
              </a:spcAft>
              <a:buSzPct val="92303"/>
              <a:buAutoNum type="arabicPeriod"/>
            </a:pPr>
            <a:r>
              <a:rPr lang="en" sz="1950"/>
              <a:t>Widely proven approach image recognition, NLP and computer vision tasks</a:t>
            </a:r>
            <a:r>
              <a:rPr lang="en" sz="1517"/>
              <a:t>  </a:t>
            </a:r>
            <a:endParaRPr sz="1917"/>
          </a:p>
          <a:p>
            <a:pPr indent="0" lvl="0" marL="0" rtl="0" algn="l">
              <a:spcBef>
                <a:spcPts val="1200"/>
              </a:spcBef>
              <a:spcAft>
                <a:spcPts val="0"/>
              </a:spcAft>
              <a:buNone/>
            </a:pPr>
            <a:r>
              <a:t/>
            </a:r>
            <a:endParaRPr sz="217"/>
          </a:p>
          <a:p>
            <a:pPr indent="-341237" lvl="0" marL="457200" rtl="0" algn="l">
              <a:spcBef>
                <a:spcPts val="1200"/>
              </a:spcBef>
              <a:spcAft>
                <a:spcPts val="0"/>
              </a:spcAft>
              <a:buSzPct val="100000"/>
              <a:buAutoNum type="arabicPeriod"/>
            </a:pPr>
            <a:r>
              <a:rPr lang="en" sz="1917"/>
              <a:t>Pre-trained models: VGG-19, ResNet-50, InceptionV3, DenseNet121</a:t>
            </a:r>
            <a:endParaRPr sz="1917"/>
          </a:p>
          <a:p>
            <a:pPr indent="0" lvl="0" marL="0" rtl="0" algn="l">
              <a:spcBef>
                <a:spcPts val="1200"/>
              </a:spcBef>
              <a:spcAft>
                <a:spcPts val="0"/>
              </a:spcAft>
              <a:buNone/>
            </a:pPr>
            <a:r>
              <a:t/>
            </a:r>
            <a:endParaRPr sz="217"/>
          </a:p>
          <a:p>
            <a:pPr indent="-341237" lvl="0" marL="457200" rtl="0" algn="l">
              <a:spcBef>
                <a:spcPts val="1200"/>
              </a:spcBef>
              <a:spcAft>
                <a:spcPts val="0"/>
              </a:spcAft>
              <a:buSzPct val="100000"/>
              <a:buAutoNum type="arabicPeriod"/>
            </a:pPr>
            <a:r>
              <a:rPr lang="en" sz="1917"/>
              <a:t>Fine-tune to the project tasks by </a:t>
            </a:r>
            <a:r>
              <a:rPr lang="en" sz="1917"/>
              <a:t>training</a:t>
            </a:r>
            <a:r>
              <a:rPr lang="en" sz="1917"/>
              <a:t> on brain tumor image dataset</a:t>
            </a:r>
            <a:endParaRPr sz="1517"/>
          </a:p>
          <a:p>
            <a:pPr indent="0" lvl="0" marL="0" rtl="0" algn="l">
              <a:spcBef>
                <a:spcPts val="1200"/>
              </a:spcBef>
              <a:spcAft>
                <a:spcPts val="0"/>
              </a:spcAft>
              <a:buNone/>
            </a:pPr>
            <a:r>
              <a:t/>
            </a:r>
            <a:endParaRPr sz="272"/>
          </a:p>
          <a:p>
            <a:pPr indent="-341237" lvl="0" marL="457200" rtl="0" algn="l">
              <a:spcBef>
                <a:spcPts val="1200"/>
              </a:spcBef>
              <a:spcAft>
                <a:spcPts val="0"/>
              </a:spcAft>
              <a:buSzPct val="100000"/>
              <a:buAutoNum type="arabicPeriod"/>
            </a:pPr>
            <a:r>
              <a:rPr lang="en" sz="1917"/>
              <a:t>Benefits:</a:t>
            </a:r>
            <a:endParaRPr sz="1917"/>
          </a:p>
          <a:p>
            <a:pPr indent="-317742" lvl="1" marL="914400" rtl="0" algn="l">
              <a:spcBef>
                <a:spcPts val="0"/>
              </a:spcBef>
              <a:spcAft>
                <a:spcPts val="0"/>
              </a:spcAft>
              <a:buSzPct val="100000"/>
              <a:buChar char="○"/>
            </a:pPr>
            <a:r>
              <a:rPr lang="en" sz="1517"/>
              <a:t>Efficiency - updated model doesn’t need large amounts of labeled data for fine-tuning</a:t>
            </a:r>
            <a:endParaRPr sz="1517"/>
          </a:p>
          <a:p>
            <a:pPr indent="-317742" lvl="1" marL="914400" rtl="0" algn="l">
              <a:spcBef>
                <a:spcPts val="0"/>
              </a:spcBef>
              <a:spcAft>
                <a:spcPts val="0"/>
              </a:spcAft>
              <a:buSzPct val="100000"/>
              <a:buChar char="○"/>
            </a:pPr>
            <a:r>
              <a:rPr lang="en" sz="1517"/>
              <a:t>Depth of pre-training speeds up the fine-tuning process</a:t>
            </a:r>
            <a:endParaRPr sz="1517"/>
          </a:p>
          <a:p>
            <a:pPr indent="-317742" lvl="1" marL="914400" rtl="0" algn="l">
              <a:spcBef>
                <a:spcPts val="0"/>
              </a:spcBef>
              <a:spcAft>
                <a:spcPts val="0"/>
              </a:spcAft>
              <a:buSzPct val="100000"/>
              <a:buChar char="○"/>
            </a:pPr>
            <a:r>
              <a:rPr lang="en" sz="1517"/>
              <a:t>Often leads to a better model performance</a:t>
            </a:r>
            <a:endParaRPr sz="1517"/>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VGG-19</a:t>
            </a:r>
            <a:endParaRPr/>
          </a:p>
          <a:p>
            <a:pPr indent="-317500" lvl="1" marL="914400" rtl="0" algn="l">
              <a:spcBef>
                <a:spcPts val="0"/>
              </a:spcBef>
              <a:spcAft>
                <a:spcPts val="0"/>
              </a:spcAft>
              <a:buSzPts val="1400"/>
              <a:buChar char="○"/>
            </a:pPr>
            <a:r>
              <a:rPr lang="en"/>
              <a:t>143 million parameters</a:t>
            </a:r>
            <a:endParaRPr/>
          </a:p>
          <a:p>
            <a:pPr indent="-317500" lvl="1" marL="914400" rtl="0" algn="l">
              <a:spcBef>
                <a:spcPts val="0"/>
              </a:spcBef>
              <a:spcAft>
                <a:spcPts val="0"/>
              </a:spcAft>
              <a:buSzPts val="1400"/>
              <a:buChar char="○"/>
            </a:pPr>
            <a:r>
              <a:rPr lang="en"/>
              <a:t>concept of deep convolutional network</a:t>
            </a:r>
            <a:endParaRPr/>
          </a:p>
          <a:p>
            <a:pPr indent="-342900" lvl="0" marL="457200" rtl="0" algn="l">
              <a:spcBef>
                <a:spcPts val="0"/>
              </a:spcBef>
              <a:spcAft>
                <a:spcPts val="0"/>
              </a:spcAft>
              <a:buSzPts val="1800"/>
              <a:buAutoNum type="arabicPeriod"/>
            </a:pPr>
            <a:r>
              <a:rPr lang="en"/>
              <a:t>ResNet-50</a:t>
            </a:r>
            <a:endParaRPr/>
          </a:p>
          <a:p>
            <a:pPr indent="-317500" lvl="1" marL="914400" rtl="0" algn="l">
              <a:spcBef>
                <a:spcPts val="0"/>
              </a:spcBef>
              <a:spcAft>
                <a:spcPts val="0"/>
              </a:spcAft>
              <a:buSzPts val="1400"/>
              <a:buChar char="○"/>
            </a:pPr>
            <a:r>
              <a:rPr lang="en"/>
              <a:t>24 million </a:t>
            </a:r>
            <a:r>
              <a:rPr lang="en"/>
              <a:t>parameters</a:t>
            </a:r>
            <a:endParaRPr/>
          </a:p>
          <a:p>
            <a:pPr indent="-317500" lvl="1" marL="914400" rtl="0" algn="l">
              <a:spcBef>
                <a:spcPts val="0"/>
              </a:spcBef>
              <a:spcAft>
                <a:spcPts val="0"/>
              </a:spcAft>
              <a:buSzPts val="1400"/>
              <a:buChar char="○"/>
            </a:pPr>
            <a:r>
              <a:rPr lang="en"/>
              <a:t>concept of residual blocks and skip connections</a:t>
            </a:r>
            <a:endParaRPr/>
          </a:p>
          <a:p>
            <a:pPr indent="-342900" lvl="0" marL="457200" rtl="0" algn="l">
              <a:spcBef>
                <a:spcPts val="0"/>
              </a:spcBef>
              <a:spcAft>
                <a:spcPts val="0"/>
              </a:spcAft>
              <a:buSzPts val="1800"/>
              <a:buAutoNum type="arabicPeriod"/>
            </a:pPr>
            <a:r>
              <a:rPr lang="en"/>
              <a:t>InceptionV3</a:t>
            </a:r>
            <a:endParaRPr/>
          </a:p>
          <a:p>
            <a:pPr indent="-317500" lvl="1" marL="914400" rtl="0" algn="l">
              <a:spcBef>
                <a:spcPts val="0"/>
              </a:spcBef>
              <a:spcAft>
                <a:spcPts val="0"/>
              </a:spcAft>
              <a:buSzPts val="1400"/>
              <a:buChar char="○"/>
            </a:pPr>
            <a:r>
              <a:rPr lang="en"/>
              <a:t>23.8 million parameters</a:t>
            </a:r>
            <a:endParaRPr/>
          </a:p>
          <a:p>
            <a:pPr indent="-317500" lvl="1" marL="914400" rtl="0" algn="l">
              <a:spcBef>
                <a:spcPts val="0"/>
              </a:spcBef>
              <a:spcAft>
                <a:spcPts val="0"/>
              </a:spcAft>
              <a:buSzPts val="1400"/>
              <a:buChar char="○"/>
            </a:pPr>
            <a:r>
              <a:rPr lang="en"/>
              <a:t>c</a:t>
            </a:r>
            <a:r>
              <a:rPr lang="en"/>
              <a:t>oncept</a:t>
            </a:r>
            <a:r>
              <a:rPr lang="en"/>
              <a:t> of inception modules</a:t>
            </a:r>
            <a:endParaRPr/>
          </a:p>
          <a:p>
            <a:pPr indent="-342900" lvl="0" marL="457200" rtl="0" algn="l">
              <a:spcBef>
                <a:spcPts val="0"/>
              </a:spcBef>
              <a:spcAft>
                <a:spcPts val="0"/>
              </a:spcAft>
              <a:buSzPts val="1800"/>
              <a:buAutoNum type="arabicPeriod"/>
            </a:pPr>
            <a:r>
              <a:rPr lang="en"/>
              <a:t>DenseNet121</a:t>
            </a:r>
            <a:endParaRPr/>
          </a:p>
          <a:p>
            <a:pPr indent="-317500" lvl="1" marL="914400" rtl="0" algn="l">
              <a:spcBef>
                <a:spcPts val="0"/>
              </a:spcBef>
              <a:spcAft>
                <a:spcPts val="0"/>
              </a:spcAft>
              <a:buSzPts val="1400"/>
              <a:buChar char="○"/>
            </a:pPr>
            <a:r>
              <a:rPr lang="en"/>
              <a:t>7 million parameters</a:t>
            </a:r>
            <a:endParaRPr/>
          </a:p>
          <a:p>
            <a:pPr indent="-317500" lvl="1" marL="914400" rtl="0" algn="l">
              <a:spcBef>
                <a:spcPts val="0"/>
              </a:spcBef>
              <a:spcAft>
                <a:spcPts val="0"/>
              </a:spcAft>
              <a:buSzPts val="1400"/>
              <a:buChar char="○"/>
            </a:pPr>
            <a:r>
              <a:rPr lang="en"/>
              <a:t>c</a:t>
            </a:r>
            <a:r>
              <a:rPr lang="en"/>
              <a:t>oncept</a:t>
            </a:r>
            <a:r>
              <a:rPr lang="en"/>
              <a:t> of interconnection across all layers in a feed-forward fashion</a:t>
            </a:r>
            <a:endParaRPr/>
          </a:p>
        </p:txBody>
      </p:sp>
      <p:sp>
        <p:nvSpPr>
          <p:cNvPr id="154" name="Google Shape;154;p30"/>
          <p:cNvSpPr txBox="1"/>
          <p:nvPr>
            <p:ph type="title"/>
          </p:nvPr>
        </p:nvSpPr>
        <p:spPr>
          <a:xfrm>
            <a:off x="311700" y="3804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Pre-trained models </a:t>
            </a:r>
            <a:r>
              <a:rPr lang="en"/>
              <a:t>description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VGG-19 architecture</a:t>
            </a:r>
            <a:endParaRPr/>
          </a:p>
        </p:txBody>
      </p:sp>
      <p:pic>
        <p:nvPicPr>
          <p:cNvPr id="160" name="Google Shape;160;p31"/>
          <p:cNvPicPr preferRelativeResize="0"/>
          <p:nvPr/>
        </p:nvPicPr>
        <p:blipFill>
          <a:blip r:embed="rId3">
            <a:alphaModFix/>
          </a:blip>
          <a:stretch>
            <a:fillRect/>
          </a:stretch>
        </p:blipFill>
        <p:spPr>
          <a:xfrm>
            <a:off x="155675" y="1191650"/>
            <a:ext cx="8832650" cy="2760200"/>
          </a:xfrm>
          <a:prstGeom prst="rect">
            <a:avLst/>
          </a:prstGeom>
          <a:noFill/>
          <a:ln>
            <a:noFill/>
          </a:ln>
        </p:spPr>
      </p:pic>
      <p:sp>
        <p:nvSpPr>
          <p:cNvPr id="161" name="Google Shape;161;p31"/>
          <p:cNvSpPr txBox="1"/>
          <p:nvPr/>
        </p:nvSpPr>
        <p:spPr>
          <a:xfrm>
            <a:off x="4572000" y="4691225"/>
            <a:ext cx="4520100" cy="3693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 sz="1200">
                <a:solidFill>
                  <a:schemeClr val="dk1"/>
                </a:solidFill>
                <a:latin typeface="Times New Roman"/>
                <a:ea typeface="Times New Roman"/>
                <a:cs typeface="Times New Roman"/>
                <a:sym typeface="Times New Roman"/>
              </a:rPr>
              <a:t>Note</a:t>
            </a:r>
            <a:r>
              <a:rPr lang="en" sz="1200">
                <a:solidFill>
                  <a:schemeClr val="dk1"/>
                </a:solidFill>
                <a:latin typeface="Times New Roman"/>
                <a:ea typeface="Times New Roman"/>
                <a:cs typeface="Times New Roman"/>
                <a:sym typeface="Times New Roman"/>
              </a:rPr>
              <a:t>. </a:t>
            </a:r>
            <a:r>
              <a:rPr i="1" lang="en" sz="1200">
                <a:solidFill>
                  <a:schemeClr val="dk1"/>
                </a:solidFill>
                <a:latin typeface="Times New Roman"/>
                <a:ea typeface="Times New Roman"/>
                <a:cs typeface="Times New Roman"/>
                <a:sym typeface="Times New Roman"/>
              </a:rPr>
              <a:t>Image credit: </a:t>
            </a:r>
            <a:r>
              <a:rPr i="1" lang="en" sz="1200">
                <a:solidFill>
                  <a:schemeClr val="dk1"/>
                </a:solidFill>
                <a:uFill>
                  <a:noFill/>
                </a:uFill>
                <a:latin typeface="Times New Roman"/>
                <a:ea typeface="Times New Roman"/>
                <a:cs typeface="Times New Roman"/>
                <a:sym typeface="Times New Roman"/>
                <a:hlinkClick r:id="rId4">
                  <a:extLst>
                    <a:ext uri="{A12FA001-AC4F-418D-AE19-62706E023703}">
                      <ahyp:hlinkClr val="tx"/>
                    </a:ext>
                  </a:extLst>
                </a:hlinkClick>
              </a:rPr>
              <a:t>https://doi.org/10.3390/agriengineering4040056</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000"/>
              <a:t>Brain Tumor Classification(MRI)</a:t>
            </a:r>
            <a:endParaRPr/>
          </a:p>
        </p:txBody>
      </p:sp>
      <p:sp>
        <p:nvSpPr>
          <p:cNvPr id="60" name="Google Shape;60;p14"/>
          <p:cNvSpPr txBox="1"/>
          <p:nvPr>
            <p:ph idx="1" type="body"/>
          </p:nvPr>
        </p:nvSpPr>
        <p:spPr>
          <a:xfrm>
            <a:off x="311700" y="1152475"/>
            <a:ext cx="4846800" cy="3565500"/>
          </a:xfrm>
          <a:prstGeom prst="rect">
            <a:avLst/>
          </a:prstGeom>
        </p:spPr>
        <p:txBody>
          <a:bodyPr anchorCtr="0" anchor="t" bIns="91425" lIns="91425" spcFirstLastPara="1" rIns="91425" wrap="square" tIns="91425">
            <a:normAutofit fontScale="77500" lnSpcReduction="20000"/>
          </a:bodyPr>
          <a:lstStyle/>
          <a:p>
            <a:pPr indent="0" lvl="0" marL="0" rtl="0" algn="l">
              <a:lnSpc>
                <a:spcPct val="150000"/>
              </a:lnSpc>
              <a:spcBef>
                <a:spcPts val="0"/>
              </a:spcBef>
              <a:spcAft>
                <a:spcPts val="0"/>
              </a:spcAft>
              <a:buNone/>
            </a:pPr>
            <a:r>
              <a:t/>
            </a:r>
            <a:endParaRPr/>
          </a:p>
          <a:p>
            <a:pPr indent="-307340" lvl="0" marL="457200" rtl="0" algn="l">
              <a:lnSpc>
                <a:spcPct val="150000"/>
              </a:lnSpc>
              <a:spcBef>
                <a:spcPts val="1200"/>
              </a:spcBef>
              <a:spcAft>
                <a:spcPts val="0"/>
              </a:spcAft>
              <a:buClr>
                <a:srgbClr val="3C4043"/>
              </a:buClr>
              <a:buSzPct val="100000"/>
              <a:buChar char="●"/>
            </a:pPr>
            <a:r>
              <a:rPr lang="en" sz="1600"/>
              <a:t>The best technique to detect Brain Tumor</a:t>
            </a:r>
            <a:r>
              <a:rPr b="1" lang="en" sz="1600"/>
              <a:t>:</a:t>
            </a:r>
            <a:r>
              <a:rPr lang="en" sz="1600"/>
              <a:t> </a:t>
            </a:r>
            <a:r>
              <a:rPr b="1" lang="en" sz="1600"/>
              <a:t>MRI (Magnetic Resonance Imaging)</a:t>
            </a:r>
            <a:endParaRPr sz="1600">
              <a:solidFill>
                <a:srgbClr val="3C4043"/>
              </a:solidFill>
              <a:highlight>
                <a:srgbClr val="FFFFFF"/>
              </a:highlight>
            </a:endParaRPr>
          </a:p>
          <a:p>
            <a:pPr indent="-307340" lvl="0" marL="457200" rtl="0" algn="l">
              <a:lnSpc>
                <a:spcPct val="150000"/>
              </a:lnSpc>
              <a:spcBef>
                <a:spcPts val="0"/>
              </a:spcBef>
              <a:spcAft>
                <a:spcPts val="0"/>
              </a:spcAft>
              <a:buClr>
                <a:srgbClr val="3C4043"/>
              </a:buClr>
              <a:buSzPct val="100000"/>
              <a:buChar char="●"/>
            </a:pPr>
            <a:r>
              <a:rPr lang="en" sz="1600">
                <a:solidFill>
                  <a:srgbClr val="3C4043"/>
                </a:solidFill>
                <a:highlight>
                  <a:srgbClr val="FFFFFF"/>
                </a:highlight>
              </a:rPr>
              <a:t>Brain Tumors are classified as: </a:t>
            </a:r>
            <a:endParaRPr sz="1600">
              <a:solidFill>
                <a:srgbClr val="3C4043"/>
              </a:solidFill>
              <a:highlight>
                <a:srgbClr val="FFFFFF"/>
              </a:highlight>
            </a:endParaRPr>
          </a:p>
          <a:p>
            <a:pPr indent="-307340" lvl="1" marL="914400" rtl="0" algn="l">
              <a:lnSpc>
                <a:spcPct val="150000"/>
              </a:lnSpc>
              <a:spcBef>
                <a:spcPts val="0"/>
              </a:spcBef>
              <a:spcAft>
                <a:spcPts val="0"/>
              </a:spcAft>
              <a:buClr>
                <a:srgbClr val="3C4043"/>
              </a:buClr>
              <a:buSzPct val="100000"/>
              <a:buChar char="○"/>
            </a:pPr>
            <a:r>
              <a:rPr b="1" lang="en" sz="1600">
                <a:solidFill>
                  <a:srgbClr val="3C4043"/>
                </a:solidFill>
                <a:highlight>
                  <a:srgbClr val="FFFFFF"/>
                </a:highlight>
              </a:rPr>
              <a:t>Glioma Tumor, Malignant Tumor, Pituitary Tumor, No Tumor</a:t>
            </a:r>
            <a:endParaRPr sz="1600"/>
          </a:p>
          <a:p>
            <a:pPr indent="-307340" lvl="0" marL="457200" rtl="0" algn="l">
              <a:lnSpc>
                <a:spcPct val="150000"/>
              </a:lnSpc>
              <a:spcBef>
                <a:spcPts val="0"/>
              </a:spcBef>
              <a:spcAft>
                <a:spcPts val="0"/>
              </a:spcAft>
              <a:buSzPct val="100000"/>
              <a:buChar char="●"/>
            </a:pPr>
            <a:r>
              <a:rPr b="1" lang="en" sz="1600"/>
              <a:t>Difficulties:</a:t>
            </a:r>
            <a:r>
              <a:rPr lang="en" sz="1600"/>
              <a:t> Highly depends on the experience level of Radiologists or Doctors</a:t>
            </a:r>
            <a:endParaRPr sz="1600"/>
          </a:p>
          <a:p>
            <a:pPr indent="-307340" lvl="1" marL="914400" rtl="0" algn="l">
              <a:lnSpc>
                <a:spcPct val="150000"/>
              </a:lnSpc>
              <a:spcBef>
                <a:spcPts val="0"/>
              </a:spcBef>
              <a:spcAft>
                <a:spcPts val="0"/>
              </a:spcAft>
              <a:buSzPct val="100000"/>
              <a:buChar char="○"/>
            </a:pPr>
            <a:r>
              <a:rPr lang="en" sz="1600"/>
              <a:t>3D Structure</a:t>
            </a:r>
            <a:endParaRPr sz="1600"/>
          </a:p>
          <a:p>
            <a:pPr indent="-307340" lvl="1" marL="914400" rtl="0" algn="l">
              <a:lnSpc>
                <a:spcPct val="150000"/>
              </a:lnSpc>
              <a:spcBef>
                <a:spcPts val="0"/>
              </a:spcBef>
              <a:spcAft>
                <a:spcPts val="0"/>
              </a:spcAft>
              <a:buSzPct val="100000"/>
              <a:buChar char="○"/>
            </a:pPr>
            <a:r>
              <a:rPr lang="en" sz="1600"/>
              <a:t>Multiple Tumor Types</a:t>
            </a:r>
            <a:endParaRPr sz="1600"/>
          </a:p>
          <a:p>
            <a:pPr indent="-307340" lvl="1" marL="914400" rtl="0" algn="l">
              <a:lnSpc>
                <a:spcPct val="150000"/>
              </a:lnSpc>
              <a:spcBef>
                <a:spcPts val="0"/>
              </a:spcBef>
              <a:spcAft>
                <a:spcPts val="0"/>
              </a:spcAft>
              <a:buSzPct val="100000"/>
              <a:buChar char="○"/>
            </a:pPr>
            <a:r>
              <a:rPr lang="en" sz="1600"/>
              <a:t>Multiple potential locations</a:t>
            </a:r>
            <a:endParaRPr/>
          </a:p>
          <a:p>
            <a:pPr indent="-317182" lvl="0" marL="457200" rtl="0" algn="l">
              <a:spcBef>
                <a:spcPts val="0"/>
              </a:spcBef>
              <a:spcAft>
                <a:spcPts val="0"/>
              </a:spcAft>
              <a:buSzPct val="100000"/>
              <a:buChar char="●"/>
            </a:pPr>
            <a:r>
              <a:rPr lang="en"/>
              <a:t>Convolutional Neural Network (CNN), Artificial Neural Network (ANN), Transfer Learning (TL)</a:t>
            </a:r>
            <a:endParaRPr/>
          </a:p>
        </p:txBody>
      </p:sp>
      <p:pic>
        <p:nvPicPr>
          <p:cNvPr id="61" name="Google Shape;61;p14"/>
          <p:cNvPicPr preferRelativeResize="0"/>
          <p:nvPr/>
        </p:nvPicPr>
        <p:blipFill>
          <a:blip r:embed="rId3">
            <a:alphaModFix/>
          </a:blip>
          <a:stretch>
            <a:fillRect/>
          </a:stretch>
        </p:blipFill>
        <p:spPr>
          <a:xfrm>
            <a:off x="5219700" y="1346200"/>
            <a:ext cx="3924300" cy="33718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ResNet-50 </a:t>
            </a:r>
            <a:r>
              <a:rPr lang="en"/>
              <a:t>architecture</a:t>
            </a:r>
            <a:endParaRPr/>
          </a:p>
        </p:txBody>
      </p:sp>
      <p:pic>
        <p:nvPicPr>
          <p:cNvPr id="167" name="Google Shape;167;p32"/>
          <p:cNvPicPr preferRelativeResize="0"/>
          <p:nvPr/>
        </p:nvPicPr>
        <p:blipFill>
          <a:blip r:embed="rId3">
            <a:alphaModFix/>
          </a:blip>
          <a:stretch>
            <a:fillRect/>
          </a:stretch>
        </p:blipFill>
        <p:spPr>
          <a:xfrm>
            <a:off x="169813" y="1170125"/>
            <a:ext cx="8804375" cy="3682600"/>
          </a:xfrm>
          <a:prstGeom prst="rect">
            <a:avLst/>
          </a:prstGeom>
          <a:noFill/>
          <a:ln>
            <a:noFill/>
          </a:ln>
        </p:spPr>
      </p:pic>
      <p:sp>
        <p:nvSpPr>
          <p:cNvPr id="168" name="Google Shape;168;p32"/>
          <p:cNvSpPr txBox="1"/>
          <p:nvPr/>
        </p:nvSpPr>
        <p:spPr>
          <a:xfrm>
            <a:off x="3435000" y="4675900"/>
            <a:ext cx="5622000" cy="369300"/>
          </a:xfrm>
          <a:prstGeom prst="rect">
            <a:avLst/>
          </a:prstGeom>
          <a:noFill/>
          <a:ln>
            <a:noFill/>
          </a:ln>
        </p:spPr>
        <p:txBody>
          <a:bodyPr anchorCtr="0" anchor="t" bIns="91425" lIns="91425" spcFirstLastPara="1" rIns="91425" wrap="square" tIns="91425">
            <a:spAutoFit/>
          </a:bodyPr>
          <a:lstStyle/>
          <a:p>
            <a:pPr indent="0" lvl="0" marL="0" rtl="0" algn="r">
              <a:lnSpc>
                <a:spcPct val="200000"/>
              </a:lnSpc>
              <a:spcBef>
                <a:spcPts val="0"/>
              </a:spcBef>
              <a:spcAft>
                <a:spcPts val="0"/>
              </a:spcAft>
              <a:buNone/>
            </a:pPr>
            <a:r>
              <a:rPr b="1" lang="en" sz="1200">
                <a:solidFill>
                  <a:schemeClr val="dk1"/>
                </a:solidFill>
                <a:latin typeface="Times New Roman"/>
                <a:ea typeface="Times New Roman"/>
                <a:cs typeface="Times New Roman"/>
                <a:sym typeface="Times New Roman"/>
              </a:rPr>
              <a:t>Note</a:t>
            </a:r>
            <a:r>
              <a:rPr lang="en" sz="1200">
                <a:solidFill>
                  <a:schemeClr val="dk1"/>
                </a:solidFill>
                <a:latin typeface="Times New Roman"/>
                <a:ea typeface="Times New Roman"/>
                <a:cs typeface="Times New Roman"/>
                <a:sym typeface="Times New Roman"/>
              </a:rPr>
              <a:t>.</a:t>
            </a:r>
            <a:r>
              <a:rPr i="1" lang="en" sz="1200">
                <a:solidFill>
                  <a:schemeClr val="dk1"/>
                </a:solidFill>
                <a:latin typeface="Times New Roman"/>
                <a:ea typeface="Times New Roman"/>
                <a:cs typeface="Times New Roman"/>
                <a:sym typeface="Times New Roman"/>
              </a:rPr>
              <a:t> Image credit: </a:t>
            </a:r>
            <a:r>
              <a:rPr i="1" lang="en" sz="1200">
                <a:solidFill>
                  <a:schemeClr val="dk1"/>
                </a:solidFill>
                <a:uFill>
                  <a:noFill/>
                </a:uFill>
                <a:latin typeface="Times New Roman"/>
                <a:ea typeface="Times New Roman"/>
                <a:cs typeface="Times New Roman"/>
                <a:sym typeface="Times New Roman"/>
                <a:hlinkClick r:id="rId4">
                  <a:extLst>
                    <a:ext uri="{A12FA001-AC4F-418D-AE19-62706E023703}">
                      <ahyp:hlinkClr val="tx"/>
                    </a:ext>
                  </a:extLst>
                </a:hlinkClick>
              </a:rPr>
              <a:t>https://doi.org/10.1007/s00521-022-07793-2</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InceptionV3 architecture</a:t>
            </a:r>
            <a:endParaRPr/>
          </a:p>
        </p:txBody>
      </p:sp>
      <p:pic>
        <p:nvPicPr>
          <p:cNvPr id="174" name="Google Shape;174;p33"/>
          <p:cNvPicPr preferRelativeResize="0"/>
          <p:nvPr/>
        </p:nvPicPr>
        <p:blipFill>
          <a:blip r:embed="rId3">
            <a:alphaModFix/>
          </a:blip>
          <a:stretch>
            <a:fillRect/>
          </a:stretch>
        </p:blipFill>
        <p:spPr>
          <a:xfrm>
            <a:off x="152400" y="1170125"/>
            <a:ext cx="8812900" cy="3431950"/>
          </a:xfrm>
          <a:prstGeom prst="rect">
            <a:avLst/>
          </a:prstGeom>
          <a:noFill/>
          <a:ln>
            <a:noFill/>
          </a:ln>
        </p:spPr>
      </p:pic>
      <p:sp>
        <p:nvSpPr>
          <p:cNvPr id="175" name="Google Shape;175;p33"/>
          <p:cNvSpPr txBox="1"/>
          <p:nvPr/>
        </p:nvSpPr>
        <p:spPr>
          <a:xfrm>
            <a:off x="4718200" y="4439125"/>
            <a:ext cx="4329300" cy="369300"/>
          </a:xfrm>
          <a:prstGeom prst="rect">
            <a:avLst/>
          </a:prstGeom>
          <a:noFill/>
          <a:ln>
            <a:noFill/>
          </a:ln>
        </p:spPr>
        <p:txBody>
          <a:bodyPr anchorCtr="0" anchor="t" bIns="91425" lIns="91425" spcFirstLastPara="1" rIns="91425" wrap="square" tIns="91425">
            <a:spAutoFit/>
          </a:bodyPr>
          <a:lstStyle/>
          <a:p>
            <a:pPr indent="-457200" lvl="0" marL="457200" rtl="0" algn="l">
              <a:lnSpc>
                <a:spcPct val="200000"/>
              </a:lnSpc>
              <a:spcBef>
                <a:spcPts val="1200"/>
              </a:spcBef>
              <a:spcAft>
                <a:spcPts val="1200"/>
              </a:spcAft>
              <a:buNone/>
            </a:pPr>
            <a:r>
              <a:rPr b="1" lang="en" sz="1200">
                <a:solidFill>
                  <a:schemeClr val="dk1"/>
                </a:solidFill>
                <a:latin typeface="Times New Roman"/>
                <a:ea typeface="Times New Roman"/>
                <a:cs typeface="Times New Roman"/>
                <a:sym typeface="Times New Roman"/>
              </a:rPr>
              <a:t>Note</a:t>
            </a:r>
            <a:r>
              <a:rPr lang="en" sz="1200">
                <a:solidFill>
                  <a:schemeClr val="dk1"/>
                </a:solidFill>
                <a:latin typeface="Times New Roman"/>
                <a:ea typeface="Times New Roman"/>
                <a:cs typeface="Times New Roman"/>
                <a:sym typeface="Times New Roman"/>
              </a:rPr>
              <a:t>.</a:t>
            </a:r>
            <a:r>
              <a:rPr i="1" lang="en" sz="1200">
                <a:solidFill>
                  <a:schemeClr val="dk1"/>
                </a:solidFill>
                <a:latin typeface="Times New Roman"/>
                <a:ea typeface="Times New Roman"/>
                <a:cs typeface="Times New Roman"/>
                <a:sym typeface="Times New Roman"/>
              </a:rPr>
              <a:t> Image credit: </a:t>
            </a:r>
            <a:r>
              <a:rPr i="1" lang="en" sz="1200">
                <a:solidFill>
                  <a:schemeClr val="dk1"/>
                </a:solidFill>
                <a:uFill>
                  <a:noFill/>
                </a:uFill>
                <a:latin typeface="Times New Roman"/>
                <a:ea typeface="Times New Roman"/>
                <a:cs typeface="Times New Roman"/>
                <a:sym typeface="Times New Roman"/>
                <a:hlinkClick r:id="rId4">
                  <a:extLst>
                    <a:ext uri="{A12FA001-AC4F-418D-AE19-62706E023703}">
                      <ahyp:hlinkClr val="tx"/>
                    </a:ext>
                  </a:extLst>
                </a:hlinkClick>
              </a:rPr>
              <a:t>https://doi.org/</a:t>
            </a:r>
            <a:r>
              <a:rPr i="1" lang="en" sz="1050">
                <a:solidFill>
                  <a:schemeClr val="dk1"/>
                </a:solidFill>
                <a:highlight>
                  <a:srgbClr val="FFFFFF"/>
                </a:highlight>
                <a:latin typeface="Roboto"/>
                <a:ea typeface="Roboto"/>
                <a:cs typeface="Roboto"/>
                <a:sym typeface="Roboto"/>
              </a:rPr>
              <a:t>10.14569/IJACSA.2019.0100107</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InceptionV3 - Inception module structure</a:t>
            </a:r>
            <a:endParaRPr/>
          </a:p>
        </p:txBody>
      </p:sp>
      <p:pic>
        <p:nvPicPr>
          <p:cNvPr id="181" name="Google Shape;181;p34"/>
          <p:cNvPicPr preferRelativeResize="0"/>
          <p:nvPr/>
        </p:nvPicPr>
        <p:blipFill>
          <a:blip r:embed="rId3">
            <a:alphaModFix/>
          </a:blip>
          <a:stretch>
            <a:fillRect/>
          </a:stretch>
        </p:blipFill>
        <p:spPr>
          <a:xfrm>
            <a:off x="1234238" y="865325"/>
            <a:ext cx="6675525" cy="3840575"/>
          </a:xfrm>
          <a:prstGeom prst="rect">
            <a:avLst/>
          </a:prstGeom>
          <a:noFill/>
          <a:ln>
            <a:noFill/>
          </a:ln>
        </p:spPr>
      </p:pic>
      <p:sp>
        <p:nvSpPr>
          <p:cNvPr id="182" name="Google Shape;182;p34"/>
          <p:cNvSpPr txBox="1"/>
          <p:nvPr/>
        </p:nvSpPr>
        <p:spPr>
          <a:xfrm>
            <a:off x="4880100" y="4654575"/>
            <a:ext cx="4263900" cy="3693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 sz="1200">
                <a:solidFill>
                  <a:schemeClr val="dk1"/>
                </a:solidFill>
                <a:latin typeface="Times New Roman"/>
                <a:ea typeface="Times New Roman"/>
                <a:cs typeface="Times New Roman"/>
                <a:sym typeface="Times New Roman"/>
              </a:rPr>
              <a:t>Note</a:t>
            </a:r>
            <a:r>
              <a:rPr lang="en" sz="1200">
                <a:solidFill>
                  <a:schemeClr val="dk1"/>
                </a:solidFill>
                <a:latin typeface="Times New Roman"/>
                <a:ea typeface="Times New Roman"/>
                <a:cs typeface="Times New Roman"/>
                <a:sym typeface="Times New Roman"/>
              </a:rPr>
              <a:t>.</a:t>
            </a:r>
            <a:r>
              <a:rPr i="1" lang="en" sz="1200">
                <a:solidFill>
                  <a:schemeClr val="dk1"/>
                </a:solidFill>
                <a:latin typeface="Times New Roman"/>
                <a:ea typeface="Times New Roman"/>
                <a:cs typeface="Times New Roman"/>
                <a:sym typeface="Times New Roman"/>
              </a:rPr>
              <a:t> Image credit: </a:t>
            </a:r>
            <a:r>
              <a:rPr i="1" lang="en" sz="1200">
                <a:solidFill>
                  <a:schemeClr val="dk1"/>
                </a:solidFill>
                <a:uFill>
                  <a:noFill/>
                </a:uFill>
                <a:latin typeface="Times New Roman"/>
                <a:ea typeface="Times New Roman"/>
                <a:cs typeface="Times New Roman"/>
                <a:sym typeface="Times New Roman"/>
                <a:hlinkClick r:id="rId4">
                  <a:extLst>
                    <a:ext uri="{A12FA001-AC4F-418D-AE19-62706E023703}">
                      <ahyp:hlinkClr val="tx"/>
                    </a:ext>
                  </a:extLst>
                </a:hlinkClick>
              </a:rPr>
              <a:t>https://doi.org/</a:t>
            </a:r>
            <a:r>
              <a:rPr i="1" lang="en" sz="1200">
                <a:solidFill>
                  <a:schemeClr val="dk1"/>
                </a:solidFill>
                <a:latin typeface="Times New Roman"/>
                <a:ea typeface="Times New Roman"/>
                <a:cs typeface="Times New Roman"/>
                <a:sym typeface="Times New Roman"/>
              </a:rPr>
              <a:t>10.35940/ijeat.B3226.129219</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DenseNet121 architecture</a:t>
            </a:r>
            <a:endParaRPr/>
          </a:p>
        </p:txBody>
      </p:sp>
      <p:pic>
        <p:nvPicPr>
          <p:cNvPr id="188" name="Google Shape;188;p35"/>
          <p:cNvPicPr preferRelativeResize="0"/>
          <p:nvPr/>
        </p:nvPicPr>
        <p:blipFill>
          <a:blip r:embed="rId3">
            <a:alphaModFix/>
          </a:blip>
          <a:stretch>
            <a:fillRect/>
          </a:stretch>
        </p:blipFill>
        <p:spPr>
          <a:xfrm>
            <a:off x="1028700" y="865325"/>
            <a:ext cx="7086600" cy="3815850"/>
          </a:xfrm>
          <a:prstGeom prst="rect">
            <a:avLst/>
          </a:prstGeom>
          <a:noFill/>
          <a:ln>
            <a:noFill/>
          </a:ln>
        </p:spPr>
      </p:pic>
      <p:sp>
        <p:nvSpPr>
          <p:cNvPr id="189" name="Google Shape;189;p35"/>
          <p:cNvSpPr txBox="1"/>
          <p:nvPr/>
        </p:nvSpPr>
        <p:spPr>
          <a:xfrm>
            <a:off x="2282700" y="4681175"/>
            <a:ext cx="6861300" cy="892800"/>
          </a:xfrm>
          <a:prstGeom prst="rect">
            <a:avLst/>
          </a:prstGeom>
          <a:noFill/>
          <a:ln>
            <a:noFill/>
          </a:ln>
        </p:spPr>
        <p:txBody>
          <a:bodyPr anchorCtr="0" anchor="t" bIns="91425" lIns="91425" spcFirstLastPara="1" rIns="91425" wrap="square" tIns="91425">
            <a:spAutoFit/>
          </a:bodyPr>
          <a:lstStyle/>
          <a:p>
            <a:pPr indent="-457200" lvl="0" marL="457200" rtl="0" algn="l">
              <a:lnSpc>
                <a:spcPct val="200000"/>
              </a:lnSpc>
              <a:spcBef>
                <a:spcPts val="1200"/>
              </a:spcBef>
              <a:spcAft>
                <a:spcPts val="0"/>
              </a:spcAft>
              <a:buNone/>
            </a:pPr>
            <a:r>
              <a:rPr b="1" lang="en" sz="1200">
                <a:solidFill>
                  <a:schemeClr val="dk1"/>
                </a:solidFill>
                <a:latin typeface="Times New Roman"/>
                <a:ea typeface="Times New Roman"/>
                <a:cs typeface="Times New Roman"/>
                <a:sym typeface="Times New Roman"/>
              </a:rPr>
              <a:t>Note</a:t>
            </a:r>
            <a:r>
              <a:rPr lang="en" sz="1200">
                <a:solidFill>
                  <a:schemeClr val="dk1"/>
                </a:solidFill>
                <a:latin typeface="Times New Roman"/>
                <a:ea typeface="Times New Roman"/>
                <a:cs typeface="Times New Roman"/>
                <a:sym typeface="Times New Roman"/>
              </a:rPr>
              <a:t>.</a:t>
            </a:r>
            <a:r>
              <a:rPr i="1" lang="en" sz="1200">
                <a:solidFill>
                  <a:schemeClr val="dk1"/>
                </a:solidFill>
                <a:latin typeface="Times New Roman"/>
                <a:ea typeface="Times New Roman"/>
                <a:cs typeface="Times New Roman"/>
                <a:sym typeface="Times New Roman"/>
              </a:rPr>
              <a:t> Image credit: </a:t>
            </a:r>
            <a:r>
              <a:rPr i="1" lang="en" sz="1200">
                <a:solidFill>
                  <a:schemeClr val="dk1"/>
                </a:solidFill>
                <a:latin typeface="Times New Roman"/>
                <a:ea typeface="Times New Roman"/>
                <a:cs typeface="Times New Roman"/>
                <a:sym typeface="Times New Roman"/>
              </a:rPr>
              <a:t>https://towardsdatascience.com/understanding-and-visualizing-densenets-7f688092391a </a:t>
            </a:r>
            <a:endParaRPr i="1" sz="1200">
              <a:solidFill>
                <a:srgbClr val="222222"/>
              </a:solidFill>
              <a:latin typeface="Times New Roman"/>
              <a:ea typeface="Times New Roman"/>
              <a:cs typeface="Times New Roman"/>
              <a:sym typeface="Times New Roman"/>
            </a:endParaRPr>
          </a:p>
          <a:p>
            <a:pPr indent="-457200" lvl="0" marL="457200" rtl="0" algn="l">
              <a:lnSpc>
                <a:spcPct val="200000"/>
              </a:lnSpc>
              <a:spcBef>
                <a:spcPts val="1200"/>
              </a:spcBef>
              <a:spcAft>
                <a:spcPts val="1200"/>
              </a:spcAft>
              <a:buNone/>
            </a:pPr>
            <a:r>
              <a:rPr i="1" lang="en" sz="1200">
                <a:solidFill>
                  <a:schemeClr val="dk1"/>
                </a:solidFill>
                <a:latin typeface="Times New Roman"/>
                <a:ea typeface="Times New Roman"/>
                <a:cs typeface="Times New Roman"/>
                <a:sym typeface="Times New Roman"/>
              </a:rPr>
              <a:t>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6"/>
          <p:cNvSpPr txBox="1"/>
          <p:nvPr>
            <p:ph type="title"/>
          </p:nvPr>
        </p:nvSpPr>
        <p:spPr>
          <a:xfrm>
            <a:off x="311700" y="2244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Important architecture elements and parameters</a:t>
            </a:r>
            <a:endParaRPr/>
          </a:p>
        </p:txBody>
      </p:sp>
      <p:sp>
        <p:nvSpPr>
          <p:cNvPr id="195" name="Google Shape;195;p36"/>
          <p:cNvSpPr txBox="1"/>
          <p:nvPr>
            <p:ph idx="1" type="body"/>
          </p:nvPr>
        </p:nvSpPr>
        <p:spPr>
          <a:xfrm>
            <a:off x="311700" y="797150"/>
            <a:ext cx="8520600" cy="42261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AutoNum type="arabicPeriod"/>
            </a:pPr>
            <a:r>
              <a:rPr lang="en"/>
              <a:t>ReLU activation function</a:t>
            </a:r>
            <a:endParaRPr/>
          </a:p>
          <a:p>
            <a:pPr indent="-317500" lvl="1" marL="914400" rtl="0" algn="l">
              <a:spcBef>
                <a:spcPts val="0"/>
              </a:spcBef>
              <a:spcAft>
                <a:spcPts val="0"/>
              </a:spcAft>
              <a:buSzPts val="1400"/>
              <a:buChar char="○"/>
            </a:pPr>
            <a:r>
              <a:rPr lang="en"/>
              <a:t>positive </a:t>
            </a:r>
            <a:r>
              <a:rPr lang="en"/>
              <a:t>output</a:t>
            </a:r>
            <a:r>
              <a:rPr lang="en"/>
              <a:t> for </a:t>
            </a:r>
            <a:r>
              <a:rPr lang="en"/>
              <a:t>positive</a:t>
            </a:r>
            <a:r>
              <a:rPr lang="en"/>
              <a:t> input</a:t>
            </a:r>
            <a:endParaRPr/>
          </a:p>
          <a:p>
            <a:pPr indent="-317500" lvl="1" marL="914400" rtl="0" algn="l">
              <a:spcBef>
                <a:spcPts val="0"/>
              </a:spcBef>
              <a:spcAft>
                <a:spcPts val="0"/>
              </a:spcAft>
              <a:buSzPts val="1400"/>
              <a:buChar char="○"/>
            </a:pPr>
            <a:r>
              <a:rPr lang="en"/>
              <a:t>zero value output for negative input</a:t>
            </a:r>
            <a:endParaRPr/>
          </a:p>
          <a:p>
            <a:pPr indent="-317500" lvl="1" marL="914400" rtl="0" algn="l">
              <a:spcBef>
                <a:spcPts val="0"/>
              </a:spcBef>
              <a:spcAft>
                <a:spcPts val="0"/>
              </a:spcAft>
              <a:buSzPts val="1400"/>
              <a:buChar char="○"/>
            </a:pPr>
            <a:r>
              <a:rPr lang="en"/>
              <a:t>i</a:t>
            </a:r>
            <a:r>
              <a:rPr lang="en"/>
              <a:t>ntroduces</a:t>
            </a:r>
            <a:r>
              <a:rPr lang="en"/>
              <a:t> non-linearity to the model</a:t>
            </a:r>
            <a:endParaRPr/>
          </a:p>
          <a:p>
            <a:pPr indent="-317500" lvl="1" marL="914400" rtl="0" algn="l">
              <a:spcBef>
                <a:spcPts val="0"/>
              </a:spcBef>
              <a:spcAft>
                <a:spcPts val="0"/>
              </a:spcAft>
              <a:buSzPts val="1400"/>
              <a:buChar char="○"/>
            </a:pPr>
            <a:r>
              <a:rPr lang="en"/>
              <a:t>computationally </a:t>
            </a:r>
            <a:r>
              <a:rPr lang="en"/>
              <a:t>efficient</a:t>
            </a:r>
            <a:r>
              <a:rPr lang="en"/>
              <a:t> due to simplicity</a:t>
            </a:r>
            <a:endParaRPr/>
          </a:p>
          <a:p>
            <a:pPr indent="0" lvl="0" marL="0" rtl="0" algn="l">
              <a:spcBef>
                <a:spcPts val="1200"/>
              </a:spcBef>
              <a:spcAft>
                <a:spcPts val="0"/>
              </a:spcAft>
              <a:buNone/>
            </a:pPr>
            <a:r>
              <a:t/>
            </a:r>
            <a:endParaRPr sz="118"/>
          </a:p>
          <a:p>
            <a:pPr indent="-342900" lvl="0" marL="457200" rtl="0" algn="l">
              <a:spcBef>
                <a:spcPts val="1200"/>
              </a:spcBef>
              <a:spcAft>
                <a:spcPts val="0"/>
              </a:spcAft>
              <a:buSzPts val="1800"/>
              <a:buAutoNum type="arabicPeriod"/>
            </a:pPr>
            <a:r>
              <a:rPr lang="en"/>
              <a:t>Softmax activation function layer</a:t>
            </a:r>
            <a:endParaRPr/>
          </a:p>
          <a:p>
            <a:pPr indent="-317500" lvl="1" marL="914400" rtl="0" algn="l">
              <a:lnSpc>
                <a:spcPct val="100000"/>
              </a:lnSpc>
              <a:spcBef>
                <a:spcPts val="0"/>
              </a:spcBef>
              <a:spcAft>
                <a:spcPts val="0"/>
              </a:spcAft>
              <a:buSzPts val="1400"/>
              <a:buChar char="○"/>
            </a:pPr>
            <a:r>
              <a:rPr lang="en"/>
              <a:t>a</a:t>
            </a:r>
            <a:r>
              <a:rPr lang="en"/>
              <a:t>cc</a:t>
            </a:r>
            <a:r>
              <a:rPr lang="en"/>
              <a:t>epts logits and outputs a probability distribution, which is directly used to do multi-classification over four classes.</a:t>
            </a:r>
            <a:endParaRPr/>
          </a:p>
          <a:p>
            <a:pPr indent="0" lvl="0" marL="914400" rtl="0" algn="l">
              <a:lnSpc>
                <a:spcPct val="100000"/>
              </a:lnSpc>
              <a:spcBef>
                <a:spcPts val="0"/>
              </a:spcBef>
              <a:spcAft>
                <a:spcPts val="0"/>
              </a:spcAft>
              <a:buNone/>
            </a:pPr>
            <a:r>
              <a:t/>
            </a:r>
            <a:endParaRPr/>
          </a:p>
          <a:p>
            <a:pPr indent="-342900" lvl="0" marL="457200" rtl="0" algn="l">
              <a:spcBef>
                <a:spcPts val="0"/>
              </a:spcBef>
              <a:spcAft>
                <a:spcPts val="0"/>
              </a:spcAft>
              <a:buSzPts val="1800"/>
              <a:buAutoNum type="arabicPeriod"/>
            </a:pPr>
            <a:r>
              <a:rPr lang="en"/>
              <a:t>Sparse categorical cross-entropy</a:t>
            </a:r>
            <a:endParaRPr/>
          </a:p>
          <a:p>
            <a:pPr indent="-317500" lvl="1" marL="914400" rtl="0" algn="l">
              <a:lnSpc>
                <a:spcPct val="100000"/>
              </a:lnSpc>
              <a:spcBef>
                <a:spcPts val="0"/>
              </a:spcBef>
              <a:spcAft>
                <a:spcPts val="0"/>
              </a:spcAft>
              <a:buSzPts val="1400"/>
              <a:buChar char="○"/>
            </a:pPr>
            <a:r>
              <a:rPr lang="en"/>
              <a:t>directly accepts integer values assigned to each class, without the need to preprocess the data with one-hot encoding</a:t>
            </a:r>
            <a:endParaRPr/>
          </a:p>
          <a:p>
            <a:pPr indent="-304800" lvl="1" marL="914400" rtl="0" algn="l">
              <a:lnSpc>
                <a:spcPct val="100000"/>
              </a:lnSpc>
              <a:spcBef>
                <a:spcPts val="0"/>
              </a:spcBef>
              <a:spcAft>
                <a:spcPts val="0"/>
              </a:spcAft>
              <a:buClr>
                <a:schemeClr val="dk1"/>
              </a:buClr>
              <a:buSzPts val="1200"/>
              <a:buFont typeface="Times New Roman"/>
              <a:buChar char="○"/>
            </a:pPr>
            <a:r>
              <a:rPr lang="en"/>
              <a:t>memory efficient</a:t>
            </a:r>
            <a:endParaRPr/>
          </a:p>
          <a:p>
            <a:pPr indent="0" lvl="0" marL="914400" rtl="0" algn="l">
              <a:lnSpc>
                <a:spcPct val="100000"/>
              </a:lnSpc>
              <a:spcBef>
                <a:spcPts val="0"/>
              </a:spcBef>
              <a:spcAft>
                <a:spcPts val="0"/>
              </a:spcAft>
              <a:buNone/>
            </a:pPr>
            <a:r>
              <a:t/>
            </a:r>
            <a:endParaRPr/>
          </a:p>
          <a:p>
            <a:pPr indent="-342900" lvl="0" marL="457200" rtl="0" algn="l">
              <a:spcBef>
                <a:spcPts val="0"/>
              </a:spcBef>
              <a:spcAft>
                <a:spcPts val="0"/>
              </a:spcAft>
              <a:buSzPts val="1800"/>
              <a:buAutoNum type="arabicPeriod"/>
            </a:pPr>
            <a:r>
              <a:rPr lang="en"/>
              <a:t>Adam optimizer</a:t>
            </a:r>
            <a:endParaRPr/>
          </a:p>
          <a:p>
            <a:pPr indent="-317500" lvl="1" marL="914400" rtl="0" algn="l">
              <a:spcBef>
                <a:spcPts val="0"/>
              </a:spcBef>
              <a:spcAft>
                <a:spcPts val="0"/>
              </a:spcAft>
              <a:buSzPts val="1400"/>
              <a:buChar char="○"/>
            </a:pPr>
            <a:r>
              <a:rPr lang="en"/>
              <a:t>provides separate learning rates for each parameter =&gt; more </a:t>
            </a:r>
            <a:r>
              <a:rPr lang="en"/>
              <a:t>precise</a:t>
            </a:r>
            <a:r>
              <a:rPr lang="en"/>
              <a:t> weights update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7"/>
          <p:cNvSpPr txBox="1"/>
          <p:nvPr>
            <p:ph type="title"/>
          </p:nvPr>
        </p:nvSpPr>
        <p:spPr>
          <a:xfrm>
            <a:off x="311700" y="114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evaluation metrics</a:t>
            </a:r>
            <a:endParaRPr/>
          </a:p>
        </p:txBody>
      </p:sp>
      <p:sp>
        <p:nvSpPr>
          <p:cNvPr id="201" name="Google Shape;201;p37"/>
          <p:cNvSpPr txBox="1"/>
          <p:nvPr>
            <p:ph idx="1" type="body"/>
          </p:nvPr>
        </p:nvSpPr>
        <p:spPr>
          <a:xfrm>
            <a:off x="311700" y="606650"/>
            <a:ext cx="8520600" cy="43866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sz="1400"/>
              <a:t>A</a:t>
            </a:r>
            <a:r>
              <a:rPr lang="en" sz="1400"/>
              <a:t> comprehensive evaluation of the models' performance:</a:t>
            </a:r>
            <a:endParaRPr sz="1400"/>
          </a:p>
          <a:p>
            <a:pPr indent="-317500" lvl="0" marL="457200" rtl="0" algn="l">
              <a:lnSpc>
                <a:spcPct val="100000"/>
              </a:lnSpc>
              <a:spcBef>
                <a:spcPts val="0"/>
              </a:spcBef>
              <a:spcAft>
                <a:spcPts val="0"/>
              </a:spcAft>
              <a:buClr>
                <a:schemeClr val="dk1"/>
              </a:buClr>
              <a:buSzPts val="1400"/>
              <a:buFont typeface="Times New Roman"/>
              <a:buAutoNum type="arabicPeriod"/>
            </a:pPr>
            <a:r>
              <a:rPr lang="en" sz="1400"/>
              <a:t>Accuracy -  ratio of correct predictions to the total number of instances in the dataset.</a:t>
            </a:r>
            <a:endParaRPr sz="1400"/>
          </a:p>
          <a:p>
            <a:pPr indent="-317500" lvl="0" marL="457200" rtl="0" algn="l">
              <a:lnSpc>
                <a:spcPct val="100000"/>
              </a:lnSpc>
              <a:spcBef>
                <a:spcPts val="0"/>
              </a:spcBef>
              <a:spcAft>
                <a:spcPts val="0"/>
              </a:spcAft>
              <a:buClr>
                <a:schemeClr val="dk1"/>
              </a:buClr>
              <a:buSzPts val="1400"/>
              <a:buFont typeface="Times New Roman"/>
              <a:buAutoNum type="arabicPeriod"/>
            </a:pPr>
            <a:r>
              <a:rPr lang="en" sz="1400"/>
              <a:t>Confusion matrix - distribution across multi-classes and estimate of the portion of confused predictions (errors made by model)</a:t>
            </a:r>
            <a:endParaRPr sz="1400"/>
          </a:p>
          <a:p>
            <a:pPr indent="-317500" lvl="0" marL="457200" rtl="0" algn="l">
              <a:lnSpc>
                <a:spcPct val="100000"/>
              </a:lnSpc>
              <a:spcBef>
                <a:spcPts val="0"/>
              </a:spcBef>
              <a:spcAft>
                <a:spcPts val="0"/>
              </a:spcAft>
              <a:buClr>
                <a:schemeClr val="dk1"/>
              </a:buClr>
              <a:buSzPts val="1400"/>
              <a:buFont typeface="Times New Roman"/>
              <a:buAutoNum type="arabicPeriod"/>
            </a:pPr>
            <a:r>
              <a:rPr lang="en" sz="1400"/>
              <a:t>Precision - tells how much the model is trustworthy when predicting class as positive</a:t>
            </a:r>
            <a:endParaRPr sz="1400"/>
          </a:p>
          <a:p>
            <a:pPr indent="-317500" lvl="0" marL="457200" rtl="0" algn="l">
              <a:lnSpc>
                <a:spcPct val="100000"/>
              </a:lnSpc>
              <a:spcBef>
                <a:spcPts val="0"/>
              </a:spcBef>
              <a:spcAft>
                <a:spcPts val="0"/>
              </a:spcAft>
              <a:buClr>
                <a:schemeClr val="dk1"/>
              </a:buClr>
              <a:buSzPts val="1400"/>
              <a:buFont typeface="Times New Roman"/>
              <a:buAutoNum type="arabicPeriod"/>
            </a:pPr>
            <a:r>
              <a:rPr lang="en" sz="1400"/>
              <a:t>Recall - measures the ability of the model to capture all positive instances in the dataset</a:t>
            </a:r>
            <a:endParaRPr sz="1400"/>
          </a:p>
          <a:p>
            <a:pPr indent="-317500" lvl="0" marL="457200" rtl="0" algn="l">
              <a:lnSpc>
                <a:spcPct val="100000"/>
              </a:lnSpc>
              <a:spcBef>
                <a:spcPts val="0"/>
              </a:spcBef>
              <a:spcAft>
                <a:spcPts val="0"/>
              </a:spcAft>
              <a:buClr>
                <a:schemeClr val="dk1"/>
              </a:buClr>
              <a:buSzPts val="1400"/>
              <a:buFont typeface="Times New Roman"/>
              <a:buAutoNum type="arabicPeriod"/>
            </a:pPr>
            <a:r>
              <a:rPr lang="en" sz="1400"/>
              <a:t>F1-score is a </a:t>
            </a:r>
            <a:r>
              <a:rPr lang="en" sz="1400"/>
              <a:t>is the harmonic mean of macro precision and macro recall.</a:t>
            </a:r>
            <a:br>
              <a:rPr lang="en" sz="1400"/>
            </a:br>
            <a:endParaRPr sz="1400"/>
          </a:p>
          <a:p>
            <a:pPr indent="0" lvl="0" marL="0" rtl="0" algn="l">
              <a:lnSpc>
                <a:spcPct val="100000"/>
              </a:lnSpc>
              <a:spcBef>
                <a:spcPts val="0"/>
              </a:spcBef>
              <a:spcAft>
                <a:spcPts val="0"/>
              </a:spcAft>
              <a:buNone/>
            </a:pPr>
            <a:r>
              <a:rPr lang="en" sz="1400"/>
              <a:t>Macro - specific method of calculating these metrics in multi-class classification problems. In multi-class settings, each class is treated independently, and then the results are averaged.</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 sz="1400"/>
              <a:t>The closer precision/recall/F1-score metrics are to 1, the better the model's ability to assign the correct label for each instance.</a:t>
            </a:r>
            <a:endParaRPr sz="1400"/>
          </a:p>
          <a:p>
            <a:pPr indent="0" lvl="0" marL="0" rtl="0" algn="l">
              <a:lnSpc>
                <a:spcPct val="100000"/>
              </a:lnSpc>
              <a:spcBef>
                <a:spcPts val="0"/>
              </a:spcBef>
              <a:spcAft>
                <a:spcPts val="0"/>
              </a:spcAft>
              <a:buNone/>
            </a:pPr>
            <a:r>
              <a:t/>
            </a:r>
            <a:endParaRPr sz="1400"/>
          </a:p>
          <a:p>
            <a:pPr indent="0" lvl="0" marL="0" marR="0" rtl="0" algn="l">
              <a:lnSpc>
                <a:spcPct val="115000"/>
              </a:lnSpc>
              <a:spcBef>
                <a:spcPts val="0"/>
              </a:spcBef>
              <a:spcAft>
                <a:spcPts val="0"/>
              </a:spcAft>
              <a:buNone/>
            </a:pPr>
            <a:r>
              <a:rPr lang="en" sz="1400"/>
              <a:t>Area under the receiver operating characteristic curve (AUC-ROC) - robust metric to evaluate model performance at various thresholds.</a:t>
            </a:r>
            <a:endParaRPr sz="1400"/>
          </a:p>
          <a:p>
            <a:pPr indent="-317500" lvl="1" marL="914400" marR="0" rtl="0" algn="l">
              <a:lnSpc>
                <a:spcPct val="115000"/>
              </a:lnSpc>
              <a:spcBef>
                <a:spcPts val="1200"/>
              </a:spcBef>
              <a:spcAft>
                <a:spcPts val="0"/>
              </a:spcAft>
              <a:buSzPts val="1400"/>
              <a:buChar char="○"/>
            </a:pPr>
            <a:r>
              <a:rPr lang="en"/>
              <a:t>completely inaccurate model would have an AUC-ROC score of 0.5, while a robust model would have a score of 1.</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ensemble</a:t>
            </a:r>
            <a:endParaRPr/>
          </a:p>
        </p:txBody>
      </p:sp>
      <p:sp>
        <p:nvSpPr>
          <p:cNvPr id="207" name="Google Shape;207;p38"/>
          <p:cNvSpPr txBox="1"/>
          <p:nvPr>
            <p:ph idx="1" type="body"/>
          </p:nvPr>
        </p:nvSpPr>
        <p:spPr>
          <a:xfrm>
            <a:off x="311700" y="1152475"/>
            <a:ext cx="8520600" cy="3720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00"/>
              <a:t>Since the project utilizes four different neural networks it is reasonable to try to aggregate predictions from each model and try to achieve better accuracy. This approach is called ensemble.</a:t>
            </a:r>
            <a:endParaRPr sz="1500">
              <a:solidFill>
                <a:srgbClr val="222222"/>
              </a:solidFill>
              <a:latin typeface="Times New Roman"/>
              <a:ea typeface="Times New Roman"/>
              <a:cs typeface="Times New Roman"/>
              <a:sym typeface="Times New Roman"/>
            </a:endParaRPr>
          </a:p>
          <a:p>
            <a:pPr indent="0" lvl="0" marL="0" rtl="0" algn="l">
              <a:lnSpc>
                <a:spcPct val="200000"/>
              </a:lnSpc>
              <a:spcBef>
                <a:spcPts val="0"/>
              </a:spcBef>
              <a:spcAft>
                <a:spcPts val="0"/>
              </a:spcAft>
              <a:buNone/>
            </a:pPr>
            <a:r>
              <a:t/>
            </a:r>
            <a:endParaRPr sz="1500">
              <a:solidFill>
                <a:srgbClr val="222222"/>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None/>
            </a:pPr>
            <a:r>
              <a:rPr lang="en" sz="1500"/>
              <a:t>Benefits:</a:t>
            </a:r>
            <a:endParaRPr sz="1500"/>
          </a:p>
          <a:p>
            <a:pPr indent="-323850" lvl="0" marL="457200" marR="0" rtl="0" algn="l">
              <a:lnSpc>
                <a:spcPct val="115000"/>
              </a:lnSpc>
              <a:spcBef>
                <a:spcPts val="1200"/>
              </a:spcBef>
              <a:spcAft>
                <a:spcPts val="0"/>
              </a:spcAft>
              <a:buSzPts val="1500"/>
              <a:buAutoNum type="arabicPeriod"/>
            </a:pPr>
            <a:r>
              <a:rPr lang="en" sz="1500"/>
              <a:t>Aimed for Improved accuracy </a:t>
            </a:r>
            <a:endParaRPr sz="1500"/>
          </a:p>
          <a:p>
            <a:pPr indent="-323850" lvl="0" marL="457200" marR="0" rtl="0" algn="l">
              <a:lnSpc>
                <a:spcPct val="115000"/>
              </a:lnSpc>
              <a:spcBef>
                <a:spcPts val="0"/>
              </a:spcBef>
              <a:spcAft>
                <a:spcPts val="0"/>
              </a:spcAft>
              <a:buSzPts val="1500"/>
              <a:buAutoNum type="arabicPeriod"/>
            </a:pPr>
            <a:r>
              <a:rPr lang="en" sz="1500"/>
              <a:t>Reduced overfitting due to averaging predictions</a:t>
            </a:r>
            <a:endParaRPr sz="1500"/>
          </a:p>
          <a:p>
            <a:pPr indent="-323850" lvl="0" marL="457200" marR="0" rtl="0" algn="l">
              <a:lnSpc>
                <a:spcPct val="115000"/>
              </a:lnSpc>
              <a:spcBef>
                <a:spcPts val="0"/>
              </a:spcBef>
              <a:spcAft>
                <a:spcPts val="0"/>
              </a:spcAft>
              <a:buSzPts val="1500"/>
              <a:buAutoNum type="arabicPeriod"/>
            </a:pPr>
            <a:r>
              <a:rPr lang="en" sz="1500"/>
              <a:t>Typically, provides better accuracy </a:t>
            </a:r>
            <a:r>
              <a:rPr lang="en" sz="1500"/>
              <a:t>considering</a:t>
            </a:r>
            <a:r>
              <a:rPr lang="en" sz="1500"/>
              <a:t> differences in data and noise levels</a:t>
            </a:r>
            <a:endParaRPr sz="1500">
              <a:solidFill>
                <a:srgbClr val="222222"/>
              </a:solidFill>
              <a:latin typeface="Times New Roman"/>
              <a:ea typeface="Times New Roman"/>
              <a:cs typeface="Times New Roman"/>
              <a:sym typeface="Times New Roman"/>
            </a:endParaRPr>
          </a:p>
          <a:p>
            <a:pPr indent="0" lvl="0" marL="0" marR="0" rtl="0" algn="l">
              <a:lnSpc>
                <a:spcPct val="115000"/>
              </a:lnSpc>
              <a:spcBef>
                <a:spcPts val="1200"/>
              </a:spcBef>
              <a:spcAft>
                <a:spcPts val="0"/>
              </a:spcAft>
              <a:buNone/>
            </a:pPr>
            <a:r>
              <a:rPr lang="en" sz="1500"/>
              <a:t>Downturns:</a:t>
            </a:r>
            <a:endParaRPr sz="1500"/>
          </a:p>
          <a:p>
            <a:pPr indent="-323850" lvl="0" marL="457200" marR="0" rtl="0" algn="l">
              <a:lnSpc>
                <a:spcPct val="115000"/>
              </a:lnSpc>
              <a:spcBef>
                <a:spcPts val="1200"/>
              </a:spcBef>
              <a:spcAft>
                <a:spcPts val="0"/>
              </a:spcAft>
              <a:buSzPts val="1500"/>
              <a:buAutoNum type="arabicPeriod"/>
            </a:pPr>
            <a:r>
              <a:rPr lang="en" sz="1500"/>
              <a:t>Increased computational complexity and time spent on training.</a:t>
            </a:r>
            <a:endParaRPr sz="1500"/>
          </a:p>
          <a:p>
            <a:pPr indent="-323850" lvl="0" marL="457200" marR="0" rtl="0" algn="l">
              <a:lnSpc>
                <a:spcPct val="115000"/>
              </a:lnSpc>
              <a:spcBef>
                <a:spcPts val="0"/>
              </a:spcBef>
              <a:spcAft>
                <a:spcPts val="0"/>
              </a:spcAft>
              <a:buSzPts val="1500"/>
              <a:buAutoNum type="arabicPeriod"/>
            </a:pPr>
            <a:r>
              <a:rPr lang="en" sz="1500"/>
              <a:t>Models must be selected mindfully to achieve a good combination for ensembling.</a:t>
            </a:r>
            <a:endParaRPr sz="1500">
              <a:solidFill>
                <a:srgbClr val="222222"/>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Compatibility with Pre-Trained Models</a:t>
            </a:r>
            <a:endParaRPr/>
          </a:p>
        </p:txBody>
      </p:sp>
      <p:sp>
        <p:nvSpPr>
          <p:cNvPr id="213" name="Google Shape;213;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a:t>
            </a:r>
            <a:r>
              <a:rPr lang="en"/>
              <a:t>repare the train, validation &amp; test sets to be compatible with the pre-trained models, namely: VGG-19, Inception V3, ResNet-50, and DenseNet121</a:t>
            </a:r>
            <a:endParaRPr/>
          </a:p>
          <a:p>
            <a:pPr indent="-342900" lvl="0" marL="457200" rtl="0" algn="l">
              <a:spcBef>
                <a:spcPts val="0"/>
              </a:spcBef>
              <a:spcAft>
                <a:spcPts val="0"/>
              </a:spcAft>
              <a:buSzPts val="1800"/>
              <a:buChar char="●"/>
            </a:pPr>
            <a:r>
              <a:rPr lang="en"/>
              <a:t>The images in these datasets are of varying sizes.</a:t>
            </a:r>
            <a:endParaRPr/>
          </a:p>
          <a:p>
            <a:pPr indent="-342900" lvl="0" marL="457200" rtl="0" algn="l">
              <a:spcBef>
                <a:spcPts val="0"/>
              </a:spcBef>
              <a:spcAft>
                <a:spcPts val="0"/>
              </a:spcAft>
              <a:buSzPts val="1800"/>
              <a:buChar char="●"/>
            </a:pPr>
            <a:r>
              <a:rPr lang="en"/>
              <a:t>The pre-trained models were trained on datasets with specific image dimensions</a:t>
            </a:r>
            <a:endParaRPr/>
          </a:p>
          <a:p>
            <a:pPr indent="-317500" lvl="1" marL="914400" rtl="0" algn="l">
              <a:spcBef>
                <a:spcPts val="0"/>
              </a:spcBef>
              <a:spcAft>
                <a:spcPts val="0"/>
              </a:spcAft>
              <a:buSzPts val="1400"/>
              <a:buChar char="○"/>
            </a:pPr>
            <a:r>
              <a:rPr lang="en"/>
              <a:t>Thus, the images in each dataset need to be resized in order to be compatible with the pertinent pre-trained model.</a:t>
            </a:r>
            <a:endParaRPr/>
          </a:p>
          <a:p>
            <a:pPr indent="-317500" lvl="1" marL="914400" rtl="0" algn="l">
              <a:spcBef>
                <a:spcPts val="0"/>
              </a:spcBef>
              <a:spcAft>
                <a:spcPts val="0"/>
              </a:spcAft>
              <a:buSzPts val="1400"/>
              <a:buChar char="○"/>
            </a:pPr>
            <a:r>
              <a:rPr lang="en"/>
              <a:t>Ex: 224x224 for VGG19, 299x299 for InceptionV3</a:t>
            </a:r>
            <a:endParaRPr/>
          </a:p>
          <a:p>
            <a:pPr indent="-317500" lvl="1" marL="914400" rtl="0" algn="l">
              <a:spcBef>
                <a:spcPts val="0"/>
              </a:spcBef>
              <a:spcAft>
                <a:spcPts val="0"/>
              </a:spcAft>
              <a:buSzPts val="1400"/>
              <a:buChar char="○"/>
            </a:pPr>
            <a:r>
              <a:rPr lang="en"/>
              <a:t>Images in the dataset are not fairly large and can be resized to lower dimensions without a significant loss of detail - techniques like padding and antialiasing are not necessary</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40"/>
          <p:cNvPicPr preferRelativeResize="0"/>
          <p:nvPr/>
        </p:nvPicPr>
        <p:blipFill>
          <a:blip r:embed="rId3">
            <a:alphaModFix/>
          </a:blip>
          <a:stretch>
            <a:fillRect/>
          </a:stretch>
        </p:blipFill>
        <p:spPr>
          <a:xfrm>
            <a:off x="1166925" y="152400"/>
            <a:ext cx="7081398" cy="48386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Compatibility with Pre-Trained Models, cont.</a:t>
            </a:r>
            <a:endParaRPr/>
          </a:p>
        </p:txBody>
      </p:sp>
      <p:sp>
        <p:nvSpPr>
          <p:cNvPr id="224" name="Google Shape;224;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After resizing, the pixel values of the images need to be adjusted to match what the pre-trained model expects.</a:t>
            </a:r>
            <a:endParaRPr/>
          </a:p>
          <a:p>
            <a:pPr indent="-317500" lvl="1" marL="914400" rtl="0" algn="l">
              <a:spcBef>
                <a:spcPts val="0"/>
              </a:spcBef>
              <a:spcAft>
                <a:spcPts val="0"/>
              </a:spcAft>
              <a:buSzPts val="1400"/>
              <a:buChar char="○"/>
            </a:pPr>
            <a:r>
              <a:rPr lang="en"/>
              <a:t>Each pre-trained model’s “preprocess_input” function within their specific module in TensorFlow. </a:t>
            </a:r>
            <a:endParaRPr/>
          </a:p>
          <a:p>
            <a:pPr indent="-317500" lvl="1" marL="914400" rtl="0" algn="l">
              <a:spcBef>
                <a:spcPts val="0"/>
              </a:spcBef>
              <a:spcAft>
                <a:spcPts val="0"/>
              </a:spcAft>
              <a:buSzPts val="1400"/>
              <a:buChar char="○"/>
            </a:pPr>
            <a:r>
              <a:rPr lang="en"/>
              <a:t>Ex: for VGG-19, “tensorflow.keras.applications.vgg19.preprocess_input”</a:t>
            </a:r>
            <a:endParaRPr/>
          </a:p>
          <a:p>
            <a:pPr indent="-342900" lvl="0" marL="457200" rtl="0" algn="l">
              <a:spcBef>
                <a:spcPts val="0"/>
              </a:spcBef>
              <a:spcAft>
                <a:spcPts val="0"/>
              </a:spcAft>
              <a:buSzPts val="1800"/>
              <a:buChar char="●"/>
            </a:pPr>
            <a:r>
              <a:rPr lang="en"/>
              <a:t>Steps to preprocess the datasets to be compatible with the pre-trained models were wrapped into a function.</a:t>
            </a:r>
            <a:endParaRPr/>
          </a:p>
          <a:p>
            <a:pPr indent="0" lvl="0" marL="45720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Categories</a:t>
            </a:r>
            <a:r>
              <a:rPr lang="en"/>
              <a:t> of Techniques</a:t>
            </a:r>
            <a:endParaRPr/>
          </a:p>
        </p:txBody>
      </p:sp>
      <p:sp>
        <p:nvSpPr>
          <p:cNvPr id="67" name="Google Shape;67;p15"/>
          <p:cNvSpPr txBox="1"/>
          <p:nvPr>
            <p:ph idx="1" type="body"/>
          </p:nvPr>
        </p:nvSpPr>
        <p:spPr>
          <a:xfrm>
            <a:off x="362500" y="1362025"/>
            <a:ext cx="47898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Convolutional Neural Network (CNN): </a:t>
            </a:r>
            <a:endParaRPr/>
          </a:p>
          <a:p>
            <a:pPr indent="-317500" lvl="1" marL="914400" rtl="0" algn="l">
              <a:spcBef>
                <a:spcPts val="0"/>
              </a:spcBef>
              <a:spcAft>
                <a:spcPts val="0"/>
              </a:spcAft>
              <a:buSzPts val="1400"/>
              <a:buChar char="○"/>
            </a:pPr>
            <a:r>
              <a:rPr lang="en"/>
              <a:t>Complex</a:t>
            </a:r>
            <a:r>
              <a:rPr lang="en"/>
              <a:t> Patterns</a:t>
            </a:r>
            <a:endParaRPr/>
          </a:p>
          <a:p>
            <a:pPr indent="-342900" lvl="0" marL="457200" rtl="0" algn="l">
              <a:spcBef>
                <a:spcPts val="0"/>
              </a:spcBef>
              <a:spcAft>
                <a:spcPts val="0"/>
              </a:spcAft>
              <a:buSzPts val="1800"/>
              <a:buChar char="●"/>
            </a:pPr>
            <a:r>
              <a:rPr lang="en"/>
              <a:t>Hybrid Models</a:t>
            </a:r>
            <a:endParaRPr/>
          </a:p>
          <a:p>
            <a:pPr indent="-317500" lvl="1" marL="914400" rtl="0" algn="l">
              <a:spcBef>
                <a:spcPts val="0"/>
              </a:spcBef>
              <a:spcAft>
                <a:spcPts val="0"/>
              </a:spcAft>
              <a:buSzPts val="1400"/>
              <a:buChar char="○"/>
            </a:pPr>
            <a:r>
              <a:rPr lang="en"/>
              <a:t>DenseNet121-UNET</a:t>
            </a:r>
            <a:endParaRPr/>
          </a:p>
          <a:p>
            <a:pPr indent="-342900" lvl="0" marL="457200" rtl="0" algn="l">
              <a:spcBef>
                <a:spcPts val="0"/>
              </a:spcBef>
              <a:spcAft>
                <a:spcPts val="0"/>
              </a:spcAft>
              <a:buSzPts val="1800"/>
              <a:buChar char="●"/>
            </a:pPr>
            <a:r>
              <a:rPr lang="en"/>
              <a:t>Deep Learning </a:t>
            </a:r>
            <a:r>
              <a:rPr lang="en"/>
              <a:t>Architectures</a:t>
            </a:r>
            <a:endParaRPr/>
          </a:p>
          <a:p>
            <a:pPr indent="-317500" lvl="1" marL="914400" rtl="0" algn="l">
              <a:spcBef>
                <a:spcPts val="0"/>
              </a:spcBef>
              <a:spcAft>
                <a:spcPts val="0"/>
              </a:spcAft>
              <a:buSzPts val="1400"/>
              <a:buChar char="○"/>
            </a:pPr>
            <a:r>
              <a:rPr lang="en"/>
              <a:t>ResNet50</a:t>
            </a:r>
            <a:endParaRPr/>
          </a:p>
          <a:p>
            <a:pPr indent="-317500" lvl="1" marL="914400" rtl="0" algn="l">
              <a:spcBef>
                <a:spcPts val="0"/>
              </a:spcBef>
              <a:spcAft>
                <a:spcPts val="0"/>
              </a:spcAft>
              <a:buSzPts val="1400"/>
              <a:buChar char="○"/>
            </a:pPr>
            <a:r>
              <a:rPr lang="en"/>
              <a:t>VGG19</a:t>
            </a:r>
            <a:endParaRPr/>
          </a:p>
          <a:p>
            <a:pPr indent="-342900" lvl="0" marL="457200" rtl="0" algn="l">
              <a:spcBef>
                <a:spcPts val="0"/>
              </a:spcBef>
              <a:spcAft>
                <a:spcPts val="0"/>
              </a:spcAft>
              <a:buSzPts val="1800"/>
              <a:buChar char="●"/>
            </a:pPr>
            <a:r>
              <a:rPr lang="en"/>
              <a:t>Innovative approaches</a:t>
            </a:r>
            <a:endParaRPr/>
          </a:p>
          <a:p>
            <a:pPr indent="-317500" lvl="1" marL="914400" rtl="0" algn="l">
              <a:spcBef>
                <a:spcPts val="0"/>
              </a:spcBef>
              <a:spcAft>
                <a:spcPts val="0"/>
              </a:spcAft>
              <a:buSzPts val="1400"/>
              <a:buChar char="○"/>
            </a:pPr>
            <a:r>
              <a:rPr lang="en"/>
              <a:t>Inception V3</a:t>
            </a:r>
            <a:endParaRPr/>
          </a:p>
          <a:p>
            <a:pPr indent="-317500" lvl="1" marL="914400" rtl="0" algn="l">
              <a:spcBef>
                <a:spcPts val="0"/>
              </a:spcBef>
              <a:spcAft>
                <a:spcPts val="0"/>
              </a:spcAft>
              <a:buSzPts val="1400"/>
              <a:buChar char="○"/>
            </a:pPr>
            <a:r>
              <a:rPr lang="en"/>
              <a:t>Vision Transformers</a:t>
            </a:r>
            <a:endParaRPr/>
          </a:p>
        </p:txBody>
      </p:sp>
      <p:pic>
        <p:nvPicPr>
          <p:cNvPr id="68" name="Google Shape;68;p15"/>
          <p:cNvPicPr preferRelativeResize="0"/>
          <p:nvPr/>
        </p:nvPicPr>
        <p:blipFill>
          <a:blip r:embed="rId3">
            <a:alphaModFix/>
          </a:blip>
          <a:stretch>
            <a:fillRect/>
          </a:stretch>
        </p:blipFill>
        <p:spPr>
          <a:xfrm>
            <a:off x="4916950" y="114825"/>
            <a:ext cx="3689676" cy="4508626"/>
          </a:xfrm>
          <a:prstGeom prst="rect">
            <a:avLst/>
          </a:prstGeom>
          <a:noFill/>
          <a:ln>
            <a:noFill/>
          </a:ln>
        </p:spPr>
      </p:pic>
      <p:sp>
        <p:nvSpPr>
          <p:cNvPr id="69" name="Google Shape;69;p15"/>
          <p:cNvSpPr txBox="1"/>
          <p:nvPr/>
        </p:nvSpPr>
        <p:spPr>
          <a:xfrm>
            <a:off x="5152300" y="4659450"/>
            <a:ext cx="33210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2"/>
                </a:solidFill>
              </a:rPr>
              <a:t>Refined CNN with Inception:</a:t>
            </a:r>
            <a:r>
              <a:rPr lang="en" sz="900">
                <a:solidFill>
                  <a:schemeClr val="dk2"/>
                </a:solidFill>
              </a:rPr>
              <a:t> </a:t>
            </a:r>
            <a:r>
              <a:rPr lang="en" sz="900">
                <a:solidFill>
                  <a:schemeClr val="dk2"/>
                </a:solidFill>
              </a:rPr>
              <a:t>AlTahhan, F. E., Khouqeer, G. A., Saadi, S., Elgarayhi, A., &amp; Sallah, M.</a:t>
            </a:r>
            <a:endParaRPr sz="900">
              <a:solidFill>
                <a:schemeClr val="dk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2"/>
          <p:cNvSpPr txBox="1"/>
          <p:nvPr>
            <p:ph type="title"/>
          </p:nvPr>
        </p:nvSpPr>
        <p:spPr>
          <a:xfrm>
            <a:off x="311700" y="209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Compatibility with TensorFlow</a:t>
            </a:r>
            <a:endParaRPr/>
          </a:p>
        </p:txBody>
      </p:sp>
      <p:sp>
        <p:nvSpPr>
          <p:cNvPr id="230" name="Google Shape;230;p42"/>
          <p:cNvSpPr txBox="1"/>
          <p:nvPr>
            <p:ph idx="1" type="body"/>
          </p:nvPr>
        </p:nvSpPr>
        <p:spPr>
          <a:xfrm>
            <a:off x="311700" y="822150"/>
            <a:ext cx="8520600" cy="4038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 The train, validation, and test datasets were converted to be compatible with training in TensorFlow using the ‘Dataset’ API.</a:t>
            </a:r>
            <a:endParaRPr/>
          </a:p>
          <a:p>
            <a:pPr indent="-317500" lvl="1" marL="914400" rtl="0" algn="l">
              <a:spcBef>
                <a:spcPts val="0"/>
              </a:spcBef>
              <a:spcAft>
                <a:spcPts val="0"/>
              </a:spcAft>
              <a:buSzPts val="1400"/>
              <a:buChar char="○"/>
            </a:pPr>
            <a:r>
              <a:rPr lang="en"/>
              <a:t>“from_tensor_slices” function was used to create a dataset from the image path and label tuples (the labels were encoded with a custom mapping)</a:t>
            </a:r>
            <a:endParaRPr/>
          </a:p>
          <a:p>
            <a:pPr indent="-317500" lvl="1" marL="914400" rtl="0" algn="l">
              <a:spcBef>
                <a:spcPts val="0"/>
              </a:spcBef>
              <a:spcAft>
                <a:spcPts val="0"/>
              </a:spcAft>
              <a:buSzPts val="1400"/>
              <a:buChar char="○"/>
            </a:pPr>
            <a:r>
              <a:rPr lang="en"/>
              <a:t>Previous preprocessing function was used to process the images and get them in a state where they are compatible for the pertinent pre-trained model</a:t>
            </a:r>
            <a:endParaRPr/>
          </a:p>
          <a:p>
            <a:pPr indent="-342900" lvl="0" marL="457200" rtl="0" algn="l">
              <a:spcBef>
                <a:spcPts val="0"/>
              </a:spcBef>
              <a:spcAft>
                <a:spcPts val="0"/>
              </a:spcAft>
              <a:buSzPts val="1800"/>
              <a:buChar char="●"/>
            </a:pPr>
            <a:r>
              <a:rPr lang="en"/>
              <a:t>Training set was shuffled to ensure that bias or irrelevant patterns are not introduced/acquired in the model training phase due to the order of the images</a:t>
            </a:r>
            <a:endParaRPr/>
          </a:p>
          <a:p>
            <a:pPr indent="-342900" lvl="0" marL="457200" rtl="0" algn="l">
              <a:spcBef>
                <a:spcPts val="0"/>
              </a:spcBef>
              <a:spcAft>
                <a:spcPts val="0"/>
              </a:spcAft>
              <a:buSzPts val="1800"/>
              <a:buChar char="●"/>
            </a:pPr>
            <a:r>
              <a:rPr lang="en"/>
              <a:t> Training, validation, and test sets were batched, cached, and prefetched with TensorFlow’s ‘AUTOTUNE’</a:t>
            </a:r>
            <a:endParaRPr/>
          </a:p>
          <a:p>
            <a:pPr indent="-317500" lvl="1" marL="914400" rtl="0" algn="l">
              <a:spcBef>
                <a:spcPts val="0"/>
              </a:spcBef>
              <a:spcAft>
                <a:spcPts val="0"/>
              </a:spcAft>
              <a:buSzPts val="1400"/>
              <a:buChar char="○"/>
            </a:pPr>
            <a:r>
              <a:rPr lang="en"/>
              <a:t>Increase the efficiency of the computations, and to decrease the time at which the model converges.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Data Modeling</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Initial Training</a:t>
            </a:r>
            <a:endParaRPr/>
          </a:p>
        </p:txBody>
      </p:sp>
      <p:sp>
        <p:nvSpPr>
          <p:cNvPr id="241" name="Google Shape;241;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Each of the base pre-trained models were loaded in using their respective modules in TensorFlow.</a:t>
            </a:r>
            <a:endParaRPr/>
          </a:p>
          <a:p>
            <a:pPr indent="-317500" lvl="1" marL="914400" rtl="0" algn="l">
              <a:spcBef>
                <a:spcPts val="0"/>
              </a:spcBef>
              <a:spcAft>
                <a:spcPts val="0"/>
              </a:spcAft>
              <a:buSzPts val="1400"/>
              <a:buChar char="○"/>
            </a:pPr>
            <a:r>
              <a:rPr lang="en"/>
              <a:t>Base VGG-19 model instantiated by calling “tensorflow.keras.applications.vgg19.VGG19”</a:t>
            </a:r>
            <a:endParaRPr/>
          </a:p>
          <a:p>
            <a:pPr indent="-342900" lvl="0" marL="457200" rtl="0" algn="l">
              <a:spcBef>
                <a:spcPts val="0"/>
              </a:spcBef>
              <a:spcAft>
                <a:spcPts val="0"/>
              </a:spcAft>
              <a:buSzPts val="1800"/>
              <a:buChar char="●"/>
            </a:pPr>
            <a:r>
              <a:rPr lang="en"/>
              <a:t>For each of the pre-trained models, the ‘weights’ parameter was left as ‘imagenet’, and the ‘include_top’ parameter was set to False to remove the last few fully-connected layers at the top of each network.</a:t>
            </a:r>
            <a:endParaRPr/>
          </a:p>
          <a:p>
            <a:pPr indent="-342900" lvl="0" marL="457200" rtl="0" algn="l">
              <a:spcBef>
                <a:spcPts val="0"/>
              </a:spcBef>
              <a:spcAft>
                <a:spcPts val="0"/>
              </a:spcAft>
              <a:buSzPts val="1800"/>
              <a:buChar char="●"/>
            </a:pPr>
            <a:r>
              <a:rPr lang="en"/>
              <a:t> ‘input_shape’ parameter was set to the value that was used during data preprocessing, namely the input size that the pre-trained model expects</a:t>
            </a:r>
            <a:endParaRPr/>
          </a:p>
          <a:p>
            <a:pPr indent="-317500" lvl="1" marL="914400" rtl="0" algn="l">
              <a:spcBef>
                <a:spcPts val="0"/>
              </a:spcBef>
              <a:spcAft>
                <a:spcPts val="0"/>
              </a:spcAft>
              <a:buSzPts val="1400"/>
              <a:buChar char="○"/>
            </a:pPr>
            <a:r>
              <a:rPr lang="en"/>
              <a:t>Ex: (224, 224, 3) for VGG-19</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5"/>
          <p:cNvSpPr txBox="1"/>
          <p:nvPr>
            <p:ph type="title"/>
          </p:nvPr>
        </p:nvSpPr>
        <p:spPr>
          <a:xfrm>
            <a:off x="311700" y="169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Initial Training, cont.</a:t>
            </a:r>
            <a:endParaRPr/>
          </a:p>
        </p:txBody>
      </p:sp>
      <p:sp>
        <p:nvSpPr>
          <p:cNvPr id="247" name="Google Shape;247;p45"/>
          <p:cNvSpPr txBox="1"/>
          <p:nvPr>
            <p:ph idx="1" type="body"/>
          </p:nvPr>
        </p:nvSpPr>
        <p:spPr>
          <a:xfrm>
            <a:off x="311700" y="742450"/>
            <a:ext cx="8520600" cy="4220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After the base pre-trained model was instantiated, all of the model’s layers were frozen by setting the “trainable” variable to False</a:t>
            </a:r>
            <a:endParaRPr/>
          </a:p>
          <a:p>
            <a:pPr indent="-342900" lvl="0" marL="457200" rtl="0" algn="l">
              <a:spcBef>
                <a:spcPts val="0"/>
              </a:spcBef>
              <a:spcAft>
                <a:spcPts val="0"/>
              </a:spcAft>
              <a:buSzPts val="1800"/>
              <a:buChar char="●"/>
            </a:pPr>
            <a:r>
              <a:rPr lang="en"/>
              <a:t>Afterwards, a GlobalAveragePooling2D layer was added</a:t>
            </a:r>
            <a:endParaRPr/>
          </a:p>
          <a:p>
            <a:pPr indent="-317500" lvl="1" marL="914400" rtl="0" algn="l">
              <a:spcBef>
                <a:spcPts val="0"/>
              </a:spcBef>
              <a:spcAft>
                <a:spcPts val="0"/>
              </a:spcAft>
              <a:buSzPts val="1400"/>
              <a:buChar char="○"/>
            </a:pPr>
            <a:r>
              <a:rPr lang="en"/>
              <a:t>To reduce the dimensions of the feature maps and retain the most important information</a:t>
            </a:r>
            <a:endParaRPr/>
          </a:p>
          <a:p>
            <a:pPr indent="-342900" lvl="0" marL="457200" rtl="0" algn="l">
              <a:spcBef>
                <a:spcPts val="0"/>
              </a:spcBef>
              <a:spcAft>
                <a:spcPts val="0"/>
              </a:spcAft>
              <a:buSzPts val="1800"/>
              <a:buChar char="●"/>
            </a:pPr>
            <a:r>
              <a:rPr lang="en"/>
              <a:t>Experimented with different combinations of Dense layers with a varying number of neurons and activation functions, and Dropout layers to reduce overfitting.</a:t>
            </a:r>
            <a:endParaRPr/>
          </a:p>
          <a:p>
            <a:pPr indent="-342900" lvl="0" marL="457200" rtl="0" algn="l">
              <a:spcBef>
                <a:spcPts val="0"/>
              </a:spcBef>
              <a:spcAft>
                <a:spcPts val="0"/>
              </a:spcAft>
              <a:buSzPts val="1800"/>
              <a:buChar char="●"/>
            </a:pPr>
            <a:r>
              <a:rPr lang="en"/>
              <a:t>The last layer is a Dense layer with 4 neurons corresponding to the number of classes, and a ‘softmax’ activation function due to the task being multiclass classification</a:t>
            </a:r>
            <a:endParaRPr/>
          </a:p>
          <a:p>
            <a:pPr indent="-342900" lvl="0" marL="457200" rtl="0" algn="l">
              <a:spcBef>
                <a:spcPts val="0"/>
              </a:spcBef>
              <a:spcAft>
                <a:spcPts val="0"/>
              </a:spcAft>
              <a:buSzPts val="1800"/>
              <a:buChar char="●"/>
            </a:pPr>
            <a:r>
              <a:rPr lang="en"/>
              <a:t>The optimizer used is “adam”, and the loss function is “sparse_categorical_crossentropy”, since the class labels were integer encoded instead of one-hot encoded</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6"/>
          <p:cNvSpPr txBox="1"/>
          <p:nvPr>
            <p:ph type="title"/>
          </p:nvPr>
        </p:nvSpPr>
        <p:spPr>
          <a:xfrm>
            <a:off x="311700" y="169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Initial Training, cont.</a:t>
            </a:r>
            <a:endParaRPr/>
          </a:p>
        </p:txBody>
      </p:sp>
      <p:sp>
        <p:nvSpPr>
          <p:cNvPr id="253" name="Google Shape;253;p46"/>
          <p:cNvSpPr txBox="1"/>
          <p:nvPr>
            <p:ph idx="1" type="body"/>
          </p:nvPr>
        </p:nvSpPr>
        <p:spPr>
          <a:xfrm>
            <a:off x="311700" y="742450"/>
            <a:ext cx="8520600" cy="4220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 callback with an early stopping mechanism was utilized to monitor if the model was overfitting.</a:t>
            </a:r>
            <a:endParaRPr/>
          </a:p>
          <a:p>
            <a:pPr indent="-317500" lvl="1" marL="914400" rtl="0" algn="l">
              <a:spcBef>
                <a:spcPts val="0"/>
              </a:spcBef>
              <a:spcAft>
                <a:spcPts val="0"/>
              </a:spcAft>
              <a:buSzPts val="1400"/>
              <a:buChar char="○"/>
            </a:pPr>
            <a:r>
              <a:rPr lang="en"/>
              <a:t>The validation loss was monitored with a patience level of 3</a:t>
            </a:r>
            <a:endParaRPr/>
          </a:p>
          <a:p>
            <a:pPr indent="-317500" lvl="1" marL="914400" rtl="0" algn="l">
              <a:spcBef>
                <a:spcPts val="0"/>
              </a:spcBef>
              <a:spcAft>
                <a:spcPts val="0"/>
              </a:spcAft>
              <a:buSzPts val="1400"/>
              <a:buChar char="○"/>
            </a:pPr>
            <a:r>
              <a:rPr lang="en"/>
              <a:t>Thus, if the validation loss did not improve after 3 epochs, the training process was terminated.</a:t>
            </a:r>
            <a:endParaRPr/>
          </a:p>
          <a:p>
            <a:pPr indent="-342900" lvl="0" marL="457200" rtl="0" algn="l">
              <a:spcBef>
                <a:spcPts val="0"/>
              </a:spcBef>
              <a:spcAft>
                <a:spcPts val="0"/>
              </a:spcAft>
              <a:buSzPts val="1800"/>
              <a:buChar char="●"/>
            </a:pPr>
            <a:r>
              <a:rPr lang="en"/>
              <a:t>The loss and accuracy on the test set was then obtained to determine how well the model was performing to completely unseen data.</a:t>
            </a:r>
            <a:endParaRPr/>
          </a:p>
          <a:p>
            <a:pPr indent="-342900" lvl="0" marL="457200" rtl="0" algn="l">
              <a:spcBef>
                <a:spcPts val="0"/>
              </a:spcBef>
              <a:spcAft>
                <a:spcPts val="0"/>
              </a:spcAft>
              <a:buSzPts val="1800"/>
              <a:buChar char="●"/>
            </a:pPr>
            <a:r>
              <a:rPr lang="en"/>
              <a:t>The accuracy of each model on the test set was not very notable</a:t>
            </a:r>
            <a:endParaRPr/>
          </a:p>
          <a:p>
            <a:pPr indent="-317500" lvl="1" marL="914400" rtl="0" algn="l">
              <a:spcBef>
                <a:spcPts val="0"/>
              </a:spcBef>
              <a:spcAft>
                <a:spcPts val="0"/>
              </a:spcAft>
              <a:buSzPts val="1400"/>
              <a:buChar char="○"/>
            </a:pPr>
            <a:r>
              <a:rPr lang="en"/>
              <a:t>For each model, a dropout rate of 0.2 after the GlobalAveragePooling2D layer without additional dense layers seemed to produce the best results on the test set</a:t>
            </a:r>
            <a:endParaRPr/>
          </a:p>
          <a:p>
            <a:pPr indent="-317500" lvl="1" marL="914400" rtl="0" algn="l">
              <a:spcBef>
                <a:spcPts val="0"/>
              </a:spcBef>
              <a:spcAft>
                <a:spcPts val="0"/>
              </a:spcAft>
              <a:buSzPts val="1400"/>
              <a:buChar char="○"/>
            </a:pPr>
            <a:r>
              <a:rPr lang="en"/>
              <a:t>The accuracy levels were all below 75%</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7"/>
          <p:cNvSpPr txBox="1"/>
          <p:nvPr>
            <p:ph type="title"/>
          </p:nvPr>
        </p:nvSpPr>
        <p:spPr>
          <a:xfrm>
            <a:off x="311700" y="169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Fine-tuning</a:t>
            </a:r>
            <a:endParaRPr/>
          </a:p>
        </p:txBody>
      </p:sp>
      <p:sp>
        <p:nvSpPr>
          <p:cNvPr id="259" name="Google Shape;259;p47"/>
          <p:cNvSpPr txBox="1"/>
          <p:nvPr>
            <p:ph idx="1" type="body"/>
          </p:nvPr>
        </p:nvSpPr>
        <p:spPr>
          <a:xfrm>
            <a:off x="311700" y="742450"/>
            <a:ext cx="8520600" cy="4220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Fine-tuning of the models was then employed in an attempt to achieve a better performance of the models.</a:t>
            </a:r>
            <a:endParaRPr/>
          </a:p>
          <a:p>
            <a:pPr indent="-342900" lvl="0" marL="457200" rtl="0" algn="l">
              <a:spcBef>
                <a:spcPts val="0"/>
              </a:spcBef>
              <a:spcAft>
                <a:spcPts val="0"/>
              </a:spcAft>
              <a:buSzPts val="1800"/>
              <a:buChar char="●"/>
            </a:pPr>
            <a:r>
              <a:rPr lang="en"/>
              <a:t>Fine-tuning involves unfreezing some of the top layers of the base pre-trained model, recompiling the model so that the changes can take effect, and to continue training the model after the initial training (when all of the layers were frozen)</a:t>
            </a:r>
            <a:endParaRPr/>
          </a:p>
          <a:p>
            <a:pPr indent="-317500" lvl="1" marL="914400" rtl="0" algn="l">
              <a:spcBef>
                <a:spcPts val="0"/>
              </a:spcBef>
              <a:spcAft>
                <a:spcPts val="0"/>
              </a:spcAft>
              <a:buSzPts val="1400"/>
              <a:buChar char="○"/>
            </a:pPr>
            <a:r>
              <a:rPr lang="en"/>
              <a:t>Allows the model to adapt better to the specific features of a dataset</a:t>
            </a:r>
            <a:endParaRPr/>
          </a:p>
          <a:p>
            <a:pPr indent="-342900" lvl="0" marL="457200" rtl="0" algn="l">
              <a:spcBef>
                <a:spcPts val="0"/>
              </a:spcBef>
              <a:spcAft>
                <a:spcPts val="0"/>
              </a:spcAft>
              <a:buSzPts val="1800"/>
              <a:buChar char="●"/>
            </a:pPr>
            <a:r>
              <a:rPr lang="en"/>
              <a:t>The initial epoch during the fine-tuning phase was set to the last epoch during the initial training.</a:t>
            </a:r>
            <a:endParaRPr/>
          </a:p>
          <a:p>
            <a:pPr indent="-317500" lvl="1" marL="914400" rtl="0" algn="l">
              <a:spcBef>
                <a:spcPts val="0"/>
              </a:spcBef>
              <a:spcAft>
                <a:spcPts val="0"/>
              </a:spcAft>
              <a:buSzPts val="1400"/>
              <a:buChar char="○"/>
            </a:pPr>
            <a:r>
              <a:rPr lang="en"/>
              <a:t>Same optimizer (with a lower learning rate since the model is much larger and can overfit easier), loss function, and early stopping mechanism was used</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8"/>
          <p:cNvSpPr txBox="1"/>
          <p:nvPr>
            <p:ph type="title"/>
          </p:nvPr>
        </p:nvSpPr>
        <p:spPr>
          <a:xfrm>
            <a:off x="311700" y="2956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Fine-tuning, cont. and Model Ensembles</a:t>
            </a:r>
            <a:endParaRPr/>
          </a:p>
        </p:txBody>
      </p:sp>
      <p:sp>
        <p:nvSpPr>
          <p:cNvPr id="265" name="Google Shape;265;p48"/>
          <p:cNvSpPr txBox="1"/>
          <p:nvPr>
            <p:ph idx="1" type="body"/>
          </p:nvPr>
        </p:nvSpPr>
        <p:spPr>
          <a:xfrm>
            <a:off x="311700" y="923400"/>
            <a:ext cx="8520600" cy="4220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number of frozen layers for each model was experimented with.</a:t>
            </a:r>
            <a:endParaRPr/>
          </a:p>
          <a:p>
            <a:pPr indent="-342900" lvl="0" marL="457200" rtl="0" algn="l">
              <a:spcBef>
                <a:spcPts val="0"/>
              </a:spcBef>
              <a:spcAft>
                <a:spcPts val="0"/>
              </a:spcAft>
              <a:buSzPts val="1800"/>
              <a:buChar char="●"/>
            </a:pPr>
            <a:r>
              <a:rPr lang="en"/>
              <a:t>Choosing the number of frozen layers requires some consideration, since having a larger number of trainable layers is computationally more expensive</a:t>
            </a:r>
            <a:endParaRPr/>
          </a:p>
          <a:p>
            <a:pPr indent="-317500" lvl="1" marL="914400" rtl="0" algn="l">
              <a:spcBef>
                <a:spcPts val="0"/>
              </a:spcBef>
              <a:spcAft>
                <a:spcPts val="0"/>
              </a:spcAft>
              <a:buSzPts val="1400"/>
              <a:buChar char="○"/>
            </a:pPr>
            <a:r>
              <a:rPr lang="en"/>
              <a:t> May also lead to overfitting (since the model may become very adapted to the training data and may not generalize well to new images)</a:t>
            </a:r>
            <a:endParaRPr/>
          </a:p>
          <a:p>
            <a:pPr indent="-342900" lvl="0" marL="457200" rtl="0" algn="l">
              <a:spcBef>
                <a:spcPts val="0"/>
              </a:spcBef>
              <a:spcAft>
                <a:spcPts val="0"/>
              </a:spcAft>
              <a:buSzPts val="1800"/>
              <a:buChar char="●"/>
            </a:pPr>
            <a:r>
              <a:rPr lang="en"/>
              <a:t>After the four fine-tuned models were finalized after some experimentation with the number of frozen layers, model ensembles were created</a:t>
            </a:r>
            <a:endParaRPr/>
          </a:p>
          <a:p>
            <a:pPr indent="-317500" lvl="1" marL="914400" rtl="0" algn="l">
              <a:spcBef>
                <a:spcPts val="0"/>
              </a:spcBef>
              <a:spcAft>
                <a:spcPts val="0"/>
              </a:spcAft>
              <a:buSzPts val="1400"/>
              <a:buChar char="○"/>
            </a:pPr>
            <a:r>
              <a:rPr lang="en"/>
              <a:t>One ensemble involved using soft-voting (where the final class prediction is made by averaging the class probabilities from each model)</a:t>
            </a:r>
            <a:endParaRPr/>
          </a:p>
          <a:p>
            <a:pPr indent="-317500" lvl="1" marL="914400" rtl="0" algn="l">
              <a:spcBef>
                <a:spcPts val="0"/>
              </a:spcBef>
              <a:spcAft>
                <a:spcPts val="0"/>
              </a:spcAft>
              <a:buSzPts val="1400"/>
              <a:buChar char="○"/>
            </a:pPr>
            <a:r>
              <a:rPr lang="en"/>
              <a:t>The other involved majority voting (where each model returns a class label and the class with the most votes is returned as the final prediction)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49"/>
          <p:cNvPicPr preferRelativeResize="0"/>
          <p:nvPr/>
        </p:nvPicPr>
        <p:blipFill>
          <a:blip r:embed="rId3">
            <a:alphaModFix/>
          </a:blip>
          <a:stretch>
            <a:fillRect/>
          </a:stretch>
        </p:blipFill>
        <p:spPr>
          <a:xfrm>
            <a:off x="152400" y="380500"/>
            <a:ext cx="8839200" cy="416840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50"/>
          <p:cNvSpPr txBox="1"/>
          <p:nvPr>
            <p:ph type="title"/>
          </p:nvPr>
        </p:nvSpPr>
        <p:spPr>
          <a:xfrm>
            <a:off x="311700" y="342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276" name="Google Shape;276;p50"/>
          <p:cNvSpPr txBox="1"/>
          <p:nvPr>
            <p:ph idx="1" type="body"/>
          </p:nvPr>
        </p:nvSpPr>
        <p:spPr>
          <a:xfrm>
            <a:off x="311700" y="1089525"/>
            <a:ext cx="8520600" cy="4132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individual models had significantly improved accuracy on the test set after fine-tuning.</a:t>
            </a:r>
            <a:endParaRPr/>
          </a:p>
          <a:p>
            <a:pPr indent="-342900" lvl="0" marL="457200" rtl="0" algn="l">
              <a:spcBef>
                <a:spcPts val="0"/>
              </a:spcBef>
              <a:spcAft>
                <a:spcPts val="0"/>
              </a:spcAft>
              <a:buSzPts val="1800"/>
              <a:buChar char="●"/>
            </a:pPr>
            <a:r>
              <a:rPr lang="en"/>
              <a:t>The fine-tuned InceptionV3 model had the highest test set accuracy out of all of the models, including the ensemble models</a:t>
            </a:r>
            <a:endParaRPr/>
          </a:p>
          <a:p>
            <a:pPr indent="-317500" lvl="1" marL="914400" rtl="0" algn="l">
              <a:spcBef>
                <a:spcPts val="0"/>
              </a:spcBef>
              <a:spcAft>
                <a:spcPts val="0"/>
              </a:spcAft>
              <a:buSzPts val="1400"/>
              <a:buChar char="○"/>
            </a:pPr>
            <a:r>
              <a:rPr lang="en"/>
              <a:t>The ensemble models most likely performed worse since the errors of the individual models are correlated; the individual models are likely not diverse enough</a:t>
            </a:r>
            <a:endParaRPr/>
          </a:p>
          <a:p>
            <a:pPr indent="-342900" lvl="0" marL="457200" rtl="0" algn="l">
              <a:spcBef>
                <a:spcPts val="0"/>
              </a:spcBef>
              <a:spcAft>
                <a:spcPts val="0"/>
              </a:spcAft>
              <a:buSzPts val="1800"/>
              <a:buChar char="●"/>
            </a:pPr>
            <a:r>
              <a:rPr lang="en"/>
              <a:t>Thus, the final model that is chosen is the fine-tuned </a:t>
            </a:r>
            <a:r>
              <a:rPr b="1" lang="en"/>
              <a:t>InceptionV3</a:t>
            </a:r>
            <a:r>
              <a:rPr lang="en"/>
              <a:t> model.</a:t>
            </a:r>
            <a:endParaRPr/>
          </a:p>
          <a:p>
            <a:pPr indent="-342900" lvl="0" marL="457200" rtl="0" algn="l">
              <a:spcBef>
                <a:spcPts val="0"/>
              </a:spcBef>
              <a:spcAft>
                <a:spcPts val="0"/>
              </a:spcAft>
              <a:buSzPts val="1800"/>
              <a:buChar char="●"/>
            </a:pPr>
            <a:r>
              <a:rPr lang="en"/>
              <a:t>Various metrics and visualizations of the results of the model are shown next.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51"/>
          <p:cNvPicPr preferRelativeResize="0"/>
          <p:nvPr/>
        </p:nvPicPr>
        <p:blipFill>
          <a:blip r:embed="rId3">
            <a:alphaModFix/>
          </a:blip>
          <a:stretch>
            <a:fillRect/>
          </a:stretch>
        </p:blipFill>
        <p:spPr>
          <a:xfrm>
            <a:off x="1662425" y="152400"/>
            <a:ext cx="5404816" cy="48386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118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3000"/>
              <a:buFont typeface="Arial"/>
              <a:buNone/>
            </a:pPr>
            <a:r>
              <a:rPr lang="en" sz="3000"/>
              <a:t>Literature Review</a:t>
            </a:r>
            <a:endParaRPr/>
          </a:p>
        </p:txBody>
      </p:sp>
      <p:sp>
        <p:nvSpPr>
          <p:cNvPr id="75" name="Google Shape;75;p16"/>
          <p:cNvSpPr txBox="1"/>
          <p:nvPr>
            <p:ph idx="1" type="body"/>
          </p:nvPr>
        </p:nvSpPr>
        <p:spPr>
          <a:xfrm>
            <a:off x="173400" y="440400"/>
            <a:ext cx="8797200" cy="426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275"/>
              <a:buNone/>
            </a:pPr>
            <a:r>
              <a:t/>
            </a:r>
            <a:endParaRPr sz="650"/>
          </a:p>
          <a:p>
            <a:pPr indent="-311936" lvl="0" marL="457200" rtl="0" algn="l">
              <a:lnSpc>
                <a:spcPct val="150000"/>
              </a:lnSpc>
              <a:spcBef>
                <a:spcPts val="1200"/>
              </a:spcBef>
              <a:spcAft>
                <a:spcPts val="0"/>
              </a:spcAft>
              <a:buSzPts val="1312"/>
              <a:buChar char="●"/>
            </a:pPr>
            <a:r>
              <a:rPr b="1" lang="en" sz="1312"/>
              <a:t>Refined Approach to CNN</a:t>
            </a:r>
            <a:r>
              <a:rPr b="1" lang="en" sz="1312"/>
              <a:t>:</a:t>
            </a:r>
            <a:r>
              <a:rPr lang="en" sz="1312"/>
              <a:t> </a:t>
            </a:r>
            <a:endParaRPr sz="1212"/>
          </a:p>
          <a:p>
            <a:pPr indent="-304800" lvl="1" marL="914400" rtl="0" algn="l">
              <a:lnSpc>
                <a:spcPct val="150000"/>
              </a:lnSpc>
              <a:spcBef>
                <a:spcPts val="0"/>
              </a:spcBef>
              <a:spcAft>
                <a:spcPts val="0"/>
              </a:spcAft>
              <a:buSzPts val="1200"/>
              <a:buChar char="○"/>
            </a:pPr>
            <a:r>
              <a:rPr lang="en" sz="1200"/>
              <a:t>AlTahhan, F. E., Khouqeer, G. A., Saadi, S., Elgarayhi, A., &amp; Sallah, M.</a:t>
            </a:r>
            <a:endParaRPr sz="1200"/>
          </a:p>
          <a:p>
            <a:pPr indent="-305586" lvl="1" marL="914400" rtl="0" algn="l">
              <a:lnSpc>
                <a:spcPct val="150000"/>
              </a:lnSpc>
              <a:spcBef>
                <a:spcPts val="0"/>
              </a:spcBef>
              <a:spcAft>
                <a:spcPts val="0"/>
              </a:spcAft>
              <a:buSzPts val="1212"/>
              <a:buChar char="○"/>
            </a:pPr>
            <a:r>
              <a:rPr b="1" lang="en" sz="1212"/>
              <a:t>GoogleNet, AlexNet:</a:t>
            </a:r>
            <a:r>
              <a:rPr lang="en" sz="1212"/>
              <a:t> Dynamic evolution of</a:t>
            </a:r>
            <a:r>
              <a:rPr lang="en" sz="1212"/>
              <a:t> CNNs, ability to integrate and adapt with </a:t>
            </a:r>
            <a:r>
              <a:rPr lang="en" sz="1212"/>
              <a:t>technologies</a:t>
            </a:r>
            <a:r>
              <a:rPr lang="en" sz="1212"/>
              <a:t> to improve analysis of MRI scans </a:t>
            </a:r>
            <a:endParaRPr sz="1212"/>
          </a:p>
          <a:p>
            <a:pPr indent="-311936" lvl="0" marL="457200" rtl="0" algn="l">
              <a:lnSpc>
                <a:spcPct val="150000"/>
              </a:lnSpc>
              <a:spcBef>
                <a:spcPts val="0"/>
              </a:spcBef>
              <a:spcAft>
                <a:spcPts val="0"/>
              </a:spcAft>
              <a:buSzPts val="1312"/>
              <a:buChar char="●"/>
            </a:pPr>
            <a:r>
              <a:rPr b="1" lang="en" sz="1312"/>
              <a:t>Densenet121-UNET:</a:t>
            </a:r>
            <a:r>
              <a:rPr lang="en" sz="1312"/>
              <a:t> </a:t>
            </a:r>
            <a:endParaRPr sz="1312"/>
          </a:p>
          <a:p>
            <a:pPr indent="-305586" lvl="1" marL="914400" rtl="0" algn="l">
              <a:lnSpc>
                <a:spcPct val="150000"/>
              </a:lnSpc>
              <a:spcBef>
                <a:spcPts val="0"/>
              </a:spcBef>
              <a:spcAft>
                <a:spcPts val="0"/>
              </a:spcAft>
              <a:buClr>
                <a:srgbClr val="3C4043"/>
              </a:buClr>
              <a:buSzPts val="1212"/>
              <a:buChar char="○"/>
            </a:pPr>
            <a:r>
              <a:rPr lang="en" sz="1212">
                <a:solidFill>
                  <a:srgbClr val="3C4043"/>
                </a:solidFill>
              </a:rPr>
              <a:t>Cinar, N., Ozcan, A., &amp; Kaya, M. (2022)</a:t>
            </a:r>
            <a:endParaRPr sz="1212">
              <a:solidFill>
                <a:srgbClr val="3C4043"/>
              </a:solidFill>
            </a:endParaRPr>
          </a:p>
          <a:p>
            <a:pPr indent="-305586" lvl="1" marL="914400" rtl="0" algn="l">
              <a:lnSpc>
                <a:spcPct val="150000"/>
              </a:lnSpc>
              <a:spcBef>
                <a:spcPts val="0"/>
              </a:spcBef>
              <a:spcAft>
                <a:spcPts val="0"/>
              </a:spcAft>
              <a:buSzPts val="1212"/>
              <a:buChar char="○"/>
            </a:pPr>
            <a:r>
              <a:rPr lang="en" sz="1212"/>
              <a:t>Densenet121: Feature Propagation and Reuse, efficient for image classification</a:t>
            </a:r>
            <a:endParaRPr sz="1212"/>
          </a:p>
          <a:p>
            <a:pPr indent="-305586" lvl="1" marL="914400" rtl="0" algn="l">
              <a:lnSpc>
                <a:spcPct val="150000"/>
              </a:lnSpc>
              <a:spcBef>
                <a:spcPts val="0"/>
              </a:spcBef>
              <a:spcAft>
                <a:spcPts val="0"/>
              </a:spcAft>
              <a:buSzPts val="1212"/>
              <a:buChar char="○"/>
            </a:pPr>
            <a:r>
              <a:rPr lang="en" sz="1212"/>
              <a:t>UNET: Medical Image Segmentation</a:t>
            </a:r>
            <a:endParaRPr sz="1212"/>
          </a:p>
          <a:p>
            <a:pPr indent="-311936" lvl="0" marL="457200" rtl="0" algn="l">
              <a:lnSpc>
                <a:spcPct val="150000"/>
              </a:lnSpc>
              <a:spcBef>
                <a:spcPts val="0"/>
              </a:spcBef>
              <a:spcAft>
                <a:spcPts val="0"/>
              </a:spcAft>
              <a:buSzPts val="1312"/>
              <a:buChar char="●"/>
            </a:pPr>
            <a:r>
              <a:rPr b="1" lang="en" sz="1312"/>
              <a:t>Resnet-50:</a:t>
            </a:r>
            <a:endParaRPr b="1" sz="1312"/>
          </a:p>
          <a:p>
            <a:pPr indent="-305586" lvl="1" marL="914400" rtl="0" algn="l">
              <a:lnSpc>
                <a:spcPct val="150000"/>
              </a:lnSpc>
              <a:spcBef>
                <a:spcPts val="0"/>
              </a:spcBef>
              <a:spcAft>
                <a:spcPts val="0"/>
              </a:spcAft>
              <a:buClr>
                <a:srgbClr val="3C4043"/>
              </a:buClr>
              <a:buSzPts val="1212"/>
              <a:buChar char="○"/>
            </a:pPr>
            <a:r>
              <a:rPr lang="en" sz="1212">
                <a:solidFill>
                  <a:srgbClr val="3C4043"/>
                </a:solidFill>
              </a:rPr>
              <a:t>Rathore, S., Rana, T., Mittal, U., Gupta, T., Malik, N., &amp; A S, M. S. (2023)</a:t>
            </a:r>
            <a:endParaRPr sz="1212">
              <a:solidFill>
                <a:srgbClr val="3C4043"/>
              </a:solidFill>
            </a:endParaRPr>
          </a:p>
          <a:p>
            <a:pPr indent="-305586" lvl="1" marL="914400" rtl="0" algn="l">
              <a:lnSpc>
                <a:spcPct val="150000"/>
              </a:lnSpc>
              <a:spcBef>
                <a:spcPts val="0"/>
              </a:spcBef>
              <a:spcAft>
                <a:spcPts val="0"/>
              </a:spcAft>
              <a:buSzPts val="1212"/>
              <a:buChar char="○"/>
            </a:pPr>
            <a:r>
              <a:rPr lang="en" sz="1212"/>
              <a:t>Residual Learning (skip connections) for deeper Neural Network training</a:t>
            </a:r>
            <a:endParaRPr sz="1174"/>
          </a:p>
          <a:p>
            <a:pPr indent="-311936" lvl="0" marL="457200" rtl="0" algn="l">
              <a:lnSpc>
                <a:spcPct val="150000"/>
              </a:lnSpc>
              <a:spcBef>
                <a:spcPts val="0"/>
              </a:spcBef>
              <a:spcAft>
                <a:spcPts val="0"/>
              </a:spcAft>
              <a:buSzPts val="1312"/>
              <a:buChar char="●"/>
            </a:pPr>
            <a:r>
              <a:rPr b="1" lang="en" sz="1312"/>
              <a:t>VGG-19</a:t>
            </a:r>
            <a:endParaRPr b="1" sz="1312"/>
          </a:p>
          <a:p>
            <a:pPr indent="-304800" lvl="1" marL="914400" rtl="0" algn="l">
              <a:lnSpc>
                <a:spcPct val="150000"/>
              </a:lnSpc>
              <a:spcBef>
                <a:spcPts val="0"/>
              </a:spcBef>
              <a:spcAft>
                <a:spcPts val="0"/>
              </a:spcAft>
              <a:buSzPts val="1200"/>
              <a:buChar char="○"/>
            </a:pPr>
            <a:r>
              <a:rPr lang="en" sz="1200"/>
              <a:t>Siddaiah, N., Vignesh, C., Narendra, T., Pujitha, K., &amp;amp; Madhu, D. (2022)</a:t>
            </a:r>
            <a:endParaRPr b="1" sz="1200"/>
          </a:p>
          <a:p>
            <a:pPr indent="-305586" lvl="1" marL="914400" rtl="0" algn="l">
              <a:lnSpc>
                <a:spcPct val="150000"/>
              </a:lnSpc>
              <a:spcBef>
                <a:spcPts val="0"/>
              </a:spcBef>
              <a:spcAft>
                <a:spcPts val="0"/>
              </a:spcAft>
              <a:buSzPts val="1212"/>
              <a:buChar char="○"/>
            </a:pPr>
            <a:r>
              <a:rPr lang="en" sz="1212"/>
              <a:t>Simplicity, 19 Layers, 3x3 Convolutional filters</a:t>
            </a:r>
            <a:endParaRPr sz="1212"/>
          </a:p>
          <a:p>
            <a:pPr indent="-305586" lvl="1" marL="914400" rtl="0" algn="l">
              <a:lnSpc>
                <a:spcPct val="150000"/>
              </a:lnSpc>
              <a:spcBef>
                <a:spcPts val="0"/>
              </a:spcBef>
              <a:spcAft>
                <a:spcPts val="0"/>
              </a:spcAft>
              <a:buSzPts val="1212"/>
              <a:buChar char="○"/>
            </a:pPr>
            <a:r>
              <a:rPr lang="en" sz="1212"/>
              <a:t>Detail Feature Extraction</a:t>
            </a:r>
            <a:endParaRPr sz="1212"/>
          </a:p>
          <a:p>
            <a:pPr indent="0" lvl="0" marL="457200" rtl="0" algn="l">
              <a:spcBef>
                <a:spcPts val="1200"/>
              </a:spcBef>
              <a:spcAft>
                <a:spcPts val="1200"/>
              </a:spcAft>
              <a:buSzPts val="275"/>
              <a:buNone/>
            </a:pPr>
            <a:r>
              <a:t/>
            </a:r>
            <a:endParaRPr sz="65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ROC Curves</a:t>
            </a:r>
            <a:endParaRPr/>
          </a:p>
        </p:txBody>
      </p:sp>
      <p:sp>
        <p:nvSpPr>
          <p:cNvPr id="287" name="Google Shape;287;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ROC curves and corresponding AUC scores show that the model distinguishes exceptionally well between positive cases and non-positive cases for the pituitary tumor, meningioma tumor, and no tumor classes.</a:t>
            </a:r>
            <a:endParaRPr/>
          </a:p>
          <a:p>
            <a:pPr indent="-342900" lvl="0" marL="457200" rtl="0" algn="l">
              <a:spcBef>
                <a:spcPts val="0"/>
              </a:spcBef>
              <a:spcAft>
                <a:spcPts val="0"/>
              </a:spcAft>
              <a:buSzPts val="1800"/>
              <a:buChar char="●"/>
            </a:pPr>
            <a:r>
              <a:rPr lang="en"/>
              <a:t>The glioma tumor class is noticeably worse than the other 3 classes, with a lower true positive rate for the same levels of false positive rate compared to the other classes.</a:t>
            </a:r>
            <a:endParaRPr/>
          </a:p>
          <a:p>
            <a:pPr indent="-342900" lvl="0" marL="457200" rtl="0" algn="l">
              <a:spcBef>
                <a:spcPts val="0"/>
              </a:spcBef>
              <a:spcAft>
                <a:spcPts val="0"/>
              </a:spcAft>
              <a:buSzPts val="1800"/>
              <a:buChar char="●"/>
            </a:pPr>
            <a:r>
              <a:rPr lang="en"/>
              <a:t>The macro average ROC-AUC score is 0.95, which indicates good distinguishing ability of the model when considering all classes.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53"/>
          <p:cNvPicPr preferRelativeResize="0"/>
          <p:nvPr/>
        </p:nvPicPr>
        <p:blipFill>
          <a:blip r:embed="rId3">
            <a:alphaModFix/>
          </a:blip>
          <a:stretch>
            <a:fillRect/>
          </a:stretch>
        </p:blipFill>
        <p:spPr>
          <a:xfrm>
            <a:off x="42300" y="293975"/>
            <a:ext cx="8839201" cy="379239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4"/>
          <p:cNvSpPr txBox="1"/>
          <p:nvPr>
            <p:ph type="title"/>
          </p:nvPr>
        </p:nvSpPr>
        <p:spPr>
          <a:xfrm>
            <a:off x="311700" y="15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Classification Report</a:t>
            </a:r>
            <a:endParaRPr/>
          </a:p>
        </p:txBody>
      </p:sp>
      <p:sp>
        <p:nvSpPr>
          <p:cNvPr id="298" name="Google Shape;298;p54"/>
          <p:cNvSpPr txBox="1"/>
          <p:nvPr>
            <p:ph idx="1" type="body"/>
          </p:nvPr>
        </p:nvSpPr>
        <p:spPr>
          <a:xfrm>
            <a:off x="311700" y="663800"/>
            <a:ext cx="8520600" cy="4259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F1-scores for the pituitary tumor &amp; meningioma tumor classes are the highest. </a:t>
            </a:r>
            <a:endParaRPr/>
          </a:p>
          <a:p>
            <a:pPr indent="-342900" lvl="0" marL="457200" rtl="0" algn="l">
              <a:spcBef>
                <a:spcPts val="0"/>
              </a:spcBef>
              <a:spcAft>
                <a:spcPts val="0"/>
              </a:spcAft>
              <a:buSzPts val="1800"/>
              <a:buChar char="●"/>
            </a:pPr>
            <a:r>
              <a:rPr lang="en"/>
              <a:t>Recall for the pituitary tumor class is 0.88, indicating some false negatives and thus some pituitary tumor cases were predicted to be other classes by the model.</a:t>
            </a:r>
            <a:endParaRPr/>
          </a:p>
          <a:p>
            <a:pPr indent="-317500" lvl="1" marL="914400" rtl="0" algn="l">
              <a:spcBef>
                <a:spcPts val="0"/>
              </a:spcBef>
              <a:spcAft>
                <a:spcPts val="0"/>
              </a:spcAft>
              <a:buSzPts val="1400"/>
              <a:buChar char="○"/>
            </a:pPr>
            <a:r>
              <a:rPr lang="en"/>
              <a:t>The precision of 1 indicates that every time the model made a positive prediction for the pituitary class, it was correct.</a:t>
            </a:r>
            <a:endParaRPr/>
          </a:p>
          <a:p>
            <a:pPr indent="-342900" lvl="0" marL="457200" rtl="0" algn="l">
              <a:spcBef>
                <a:spcPts val="0"/>
              </a:spcBef>
              <a:spcAft>
                <a:spcPts val="0"/>
              </a:spcAft>
              <a:buSzPts val="1800"/>
              <a:buChar char="●"/>
            </a:pPr>
            <a:r>
              <a:rPr lang="en"/>
              <a:t> A precision of 0.81 for the meningioma class indicates false positives for this class.</a:t>
            </a:r>
            <a:endParaRPr/>
          </a:p>
          <a:p>
            <a:pPr indent="-317500" lvl="1" marL="914400" rtl="0" algn="l">
              <a:spcBef>
                <a:spcPts val="0"/>
              </a:spcBef>
              <a:spcAft>
                <a:spcPts val="0"/>
              </a:spcAft>
              <a:buSzPts val="1400"/>
              <a:buChar char="○"/>
            </a:pPr>
            <a:r>
              <a:rPr lang="en"/>
              <a:t>A recall of 1 indicates that every case of meningioma tumor was identified (i.e. no false negatives)</a:t>
            </a:r>
            <a:endParaRPr/>
          </a:p>
          <a:p>
            <a:pPr indent="-342900" lvl="0" marL="457200" rtl="0" algn="l">
              <a:spcBef>
                <a:spcPts val="0"/>
              </a:spcBef>
              <a:spcAft>
                <a:spcPts val="0"/>
              </a:spcAft>
              <a:buSzPts val="1800"/>
              <a:buChar char="●"/>
            </a:pPr>
            <a:r>
              <a:rPr lang="en"/>
              <a:t>The high F1-scores reflect the perfect precision and perfect recall of the pituitary tumor and meningioma tumor classes, respectively.</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5"/>
          <p:cNvSpPr txBox="1"/>
          <p:nvPr>
            <p:ph type="title"/>
          </p:nvPr>
        </p:nvSpPr>
        <p:spPr>
          <a:xfrm>
            <a:off x="311700" y="287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Classification Report, cont.</a:t>
            </a:r>
            <a:endParaRPr/>
          </a:p>
        </p:txBody>
      </p:sp>
      <p:sp>
        <p:nvSpPr>
          <p:cNvPr id="304" name="Google Shape;304;p55"/>
          <p:cNvSpPr txBox="1"/>
          <p:nvPr>
            <p:ph idx="1" type="body"/>
          </p:nvPr>
        </p:nvSpPr>
        <p:spPr>
          <a:xfrm>
            <a:off x="311700" y="1002000"/>
            <a:ext cx="8520600" cy="4259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no tumor class has perfect recall, but a precision of 0.74 indicating some cases with tumors were incorrectly predicted to have no tumors.</a:t>
            </a:r>
            <a:endParaRPr/>
          </a:p>
          <a:p>
            <a:pPr indent="-342900" lvl="0" marL="457200" rtl="0" algn="l">
              <a:spcBef>
                <a:spcPts val="0"/>
              </a:spcBef>
              <a:spcAft>
                <a:spcPts val="0"/>
              </a:spcAft>
              <a:buSzPts val="1800"/>
              <a:buChar char="●"/>
            </a:pPr>
            <a:r>
              <a:rPr lang="en"/>
              <a:t>The glioma tumor class has perfect precision, but a poor recall which is reflected in the F1-score of 0.63.</a:t>
            </a:r>
            <a:endParaRPr/>
          </a:p>
          <a:p>
            <a:pPr indent="-342900" lvl="0" marL="457200" rtl="0" algn="l">
              <a:spcBef>
                <a:spcPts val="0"/>
              </a:spcBef>
              <a:spcAft>
                <a:spcPts val="0"/>
              </a:spcAft>
              <a:buSzPts val="1800"/>
              <a:buChar char="●"/>
            </a:pPr>
            <a:r>
              <a:rPr lang="en"/>
              <a:t>The low recall for the glioma class indicates that many cases of glioma tumor were incorrectly predicted to be other classes.</a:t>
            </a:r>
            <a:endParaRPr/>
          </a:p>
          <a:p>
            <a:pPr indent="-342900" lvl="0" marL="457200" rtl="0" algn="l">
              <a:spcBef>
                <a:spcPts val="0"/>
              </a:spcBef>
              <a:spcAft>
                <a:spcPts val="0"/>
              </a:spcAft>
              <a:buSzPts val="1800"/>
              <a:buChar char="●"/>
            </a:pPr>
            <a:r>
              <a:rPr lang="en"/>
              <a:t>A macro average F1-score of 0.83 indicates good performance when all of the classes are considered together.</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56"/>
          <p:cNvPicPr preferRelativeResize="0"/>
          <p:nvPr/>
        </p:nvPicPr>
        <p:blipFill>
          <a:blip r:embed="rId3">
            <a:alphaModFix/>
          </a:blip>
          <a:stretch>
            <a:fillRect/>
          </a:stretch>
        </p:blipFill>
        <p:spPr>
          <a:xfrm>
            <a:off x="152400" y="152400"/>
            <a:ext cx="8581614" cy="4838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7"/>
          <p:cNvSpPr txBox="1"/>
          <p:nvPr>
            <p:ph type="title"/>
          </p:nvPr>
        </p:nvSpPr>
        <p:spPr>
          <a:xfrm>
            <a:off x="311700" y="1147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Confusion Matrix</a:t>
            </a:r>
            <a:endParaRPr/>
          </a:p>
        </p:txBody>
      </p:sp>
      <p:sp>
        <p:nvSpPr>
          <p:cNvPr id="315" name="Google Shape;315;p57"/>
          <p:cNvSpPr txBox="1"/>
          <p:nvPr>
            <p:ph idx="1" type="body"/>
          </p:nvPr>
        </p:nvSpPr>
        <p:spPr>
          <a:xfrm>
            <a:off x="280225" y="633425"/>
            <a:ext cx="8520600" cy="4203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confusion matrix goes into further detail into the results of the classification report.</a:t>
            </a:r>
            <a:endParaRPr/>
          </a:p>
          <a:p>
            <a:pPr indent="-342900" lvl="0" marL="457200" rtl="0" algn="l">
              <a:spcBef>
                <a:spcPts val="0"/>
              </a:spcBef>
              <a:spcAft>
                <a:spcPts val="0"/>
              </a:spcAft>
              <a:buSzPts val="1800"/>
              <a:buChar char="●"/>
            </a:pPr>
            <a:r>
              <a:rPr lang="en"/>
              <a:t>65 cases of pituitary tumors were correctly identified and 9 cases of pituitary tumor were predicted to be other classes, which explains the recall of 0.88.</a:t>
            </a:r>
            <a:endParaRPr/>
          </a:p>
          <a:p>
            <a:pPr indent="-342900" lvl="0" marL="457200" rtl="0" algn="l">
              <a:spcBef>
                <a:spcPts val="0"/>
              </a:spcBef>
              <a:spcAft>
                <a:spcPts val="0"/>
              </a:spcAft>
              <a:buSzPts val="1800"/>
              <a:buChar char="●"/>
            </a:pPr>
            <a:r>
              <a:rPr lang="en"/>
              <a:t>All 115 cases of meningioma tumor were identified as such.</a:t>
            </a:r>
            <a:endParaRPr/>
          </a:p>
          <a:p>
            <a:pPr indent="-317500" lvl="1" marL="914400" rtl="0" algn="l">
              <a:spcBef>
                <a:spcPts val="0"/>
              </a:spcBef>
              <a:spcAft>
                <a:spcPts val="0"/>
              </a:spcAft>
              <a:buSzPts val="1400"/>
              <a:buChar char="○"/>
            </a:pPr>
            <a:r>
              <a:rPr lang="en"/>
              <a:t> 27 cases of non-meningioma tumors were predicted to be a meningioma tumor case, which explains the recall of 1 and the precision of 0.81 for the meningioma tumor class</a:t>
            </a:r>
            <a:endParaRPr/>
          </a:p>
          <a:p>
            <a:pPr indent="-342900" lvl="0" marL="457200" rtl="0" algn="l">
              <a:spcBef>
                <a:spcPts val="0"/>
              </a:spcBef>
              <a:spcAft>
                <a:spcPts val="0"/>
              </a:spcAft>
              <a:buSzPts val="1800"/>
              <a:buChar char="●"/>
            </a:pPr>
            <a:r>
              <a:rPr lang="en"/>
              <a:t>Similarly, for the no tumor cases, every instance was identified </a:t>
            </a:r>
            <a:endParaRPr/>
          </a:p>
          <a:p>
            <a:pPr indent="-317500" lvl="1" marL="914400" rtl="0" algn="l">
              <a:spcBef>
                <a:spcPts val="0"/>
              </a:spcBef>
              <a:spcAft>
                <a:spcPts val="0"/>
              </a:spcAft>
              <a:buSzPts val="1400"/>
              <a:buChar char="○"/>
            </a:pPr>
            <a:r>
              <a:rPr lang="en"/>
              <a:t>36 cases of tumors (28 for glioma tumor and 8 for pituitary tumor) were incorrectly predicted to be of the no tumor class, which is reflected in the precision of the no tumor class</a:t>
            </a:r>
            <a:endParaRPr/>
          </a:p>
          <a:p>
            <a:pPr indent="-342900" lvl="0" marL="457200" rtl="0" algn="l">
              <a:spcBef>
                <a:spcPts val="0"/>
              </a:spcBef>
              <a:spcAft>
                <a:spcPts val="0"/>
              </a:spcAft>
              <a:buSzPts val="1800"/>
              <a:buChar char="●"/>
            </a:pPr>
            <a:r>
              <a:rPr lang="en"/>
              <a:t>The low recall of the glioma tumor class is reflected in the fact that 26 glioma tumor cases were incorrectly predicted to be meningioma tumor cases, and 28 glioma tumor cases were incorrectly predicted to be no tumor cases.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321" name="Google Shape;321;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model demonstrates strong performance for most tumor types and the no tumor class.</a:t>
            </a:r>
            <a:endParaRPr/>
          </a:p>
          <a:p>
            <a:pPr indent="-342900" lvl="0" marL="457200" rtl="0" algn="l">
              <a:spcBef>
                <a:spcPts val="0"/>
              </a:spcBef>
              <a:spcAft>
                <a:spcPts val="0"/>
              </a:spcAft>
              <a:buSzPts val="1800"/>
              <a:buChar char="●"/>
            </a:pPr>
            <a:r>
              <a:rPr lang="en"/>
              <a:t>The model most notably struggles in the recall of glioma tumors, often misclassifying them as having no tumor or a meningioma tumor, which indicates an area that could be targeted for improvement.</a:t>
            </a:r>
            <a:endParaRPr/>
          </a:p>
          <a:p>
            <a:pPr indent="-342900" lvl="0" marL="457200" rtl="0" algn="l">
              <a:spcBef>
                <a:spcPts val="0"/>
              </a:spcBef>
              <a:spcAft>
                <a:spcPts val="0"/>
              </a:spcAft>
              <a:buSzPts val="1800"/>
              <a:buChar char="●"/>
            </a:pPr>
            <a:r>
              <a:rPr lang="en"/>
              <a:t>Overall, when considering all of the metrics such as the macro average AUC score and macro average F1-score, the model is capable of distinguishing between classes with a high level of confidence.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9"/>
          <p:cNvSpPr txBox="1"/>
          <p:nvPr>
            <p:ph type="title"/>
          </p:nvPr>
        </p:nvSpPr>
        <p:spPr>
          <a:xfrm>
            <a:off x="311700" y="114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327" name="Google Shape;327;p59"/>
          <p:cNvSpPr txBox="1"/>
          <p:nvPr>
            <p:ph idx="1" type="body"/>
          </p:nvPr>
        </p:nvSpPr>
        <p:spPr>
          <a:xfrm>
            <a:off x="311700" y="687425"/>
            <a:ext cx="8520600" cy="4330200"/>
          </a:xfrm>
          <a:prstGeom prst="rect">
            <a:avLst/>
          </a:prstGeom>
        </p:spPr>
        <p:txBody>
          <a:bodyPr anchorCtr="0" anchor="t" bIns="91425" lIns="91425" spcFirstLastPara="1" rIns="91425" wrap="square" tIns="91425">
            <a:noAutofit/>
          </a:bodyPr>
          <a:lstStyle/>
          <a:p>
            <a:pPr indent="-457200" lvl="0" marL="457200" rtl="0" algn="l">
              <a:lnSpc>
                <a:spcPct val="180000"/>
              </a:lnSpc>
              <a:spcBef>
                <a:spcPts val="1200"/>
              </a:spcBef>
              <a:spcAft>
                <a:spcPts val="0"/>
              </a:spcAft>
              <a:buClr>
                <a:schemeClr val="dk1"/>
              </a:buClr>
              <a:buSzPts val="358"/>
              <a:buFont typeface="Arial"/>
              <a:buNone/>
            </a:pPr>
            <a:r>
              <a:rPr lang="en" sz="490">
                <a:solidFill>
                  <a:schemeClr val="dk1"/>
                </a:solidFill>
                <a:latin typeface="Times New Roman"/>
                <a:ea typeface="Times New Roman"/>
                <a:cs typeface="Times New Roman"/>
                <a:sym typeface="Times New Roman"/>
              </a:rPr>
              <a:t>AlTahhan, F. E., Khouqeer, G. A., Saadi, S., Elgarayhi, A., &amp; Sallah, M. (2023). Refined automatic brain tumor classification using hybrid convolutional neural networks for MRI scans. </a:t>
            </a:r>
            <a:r>
              <a:rPr i="1" lang="en" sz="490">
                <a:solidFill>
                  <a:schemeClr val="dk1"/>
                </a:solidFill>
                <a:latin typeface="Times New Roman"/>
                <a:ea typeface="Times New Roman"/>
                <a:cs typeface="Times New Roman"/>
                <a:sym typeface="Times New Roman"/>
              </a:rPr>
              <a:t>Diagnostics</a:t>
            </a:r>
            <a:r>
              <a:rPr lang="en" sz="490">
                <a:solidFill>
                  <a:schemeClr val="dk1"/>
                </a:solidFill>
                <a:latin typeface="Times New Roman"/>
                <a:ea typeface="Times New Roman"/>
                <a:cs typeface="Times New Roman"/>
                <a:sym typeface="Times New Roman"/>
              </a:rPr>
              <a:t>, </a:t>
            </a:r>
            <a:r>
              <a:rPr i="1" lang="en" sz="490">
                <a:solidFill>
                  <a:schemeClr val="dk1"/>
                </a:solidFill>
                <a:latin typeface="Times New Roman"/>
                <a:ea typeface="Times New Roman"/>
                <a:cs typeface="Times New Roman"/>
                <a:sym typeface="Times New Roman"/>
              </a:rPr>
              <a:t>13</a:t>
            </a:r>
            <a:r>
              <a:rPr lang="en" sz="490">
                <a:solidFill>
                  <a:schemeClr val="dk1"/>
                </a:solidFill>
                <a:latin typeface="Times New Roman"/>
                <a:ea typeface="Times New Roman"/>
                <a:cs typeface="Times New Roman"/>
                <a:sym typeface="Times New Roman"/>
              </a:rPr>
              <a:t>(5), 864. https://doi.org/10.3390/diagnostics13050864 </a:t>
            </a:r>
            <a:endParaRPr sz="490">
              <a:solidFill>
                <a:schemeClr val="dk1"/>
              </a:solidFill>
              <a:latin typeface="Times New Roman"/>
              <a:ea typeface="Times New Roman"/>
              <a:cs typeface="Times New Roman"/>
              <a:sym typeface="Times New Roman"/>
            </a:endParaRPr>
          </a:p>
          <a:p>
            <a:pPr indent="-457200" lvl="0" marL="457200" rtl="0" algn="l">
              <a:lnSpc>
                <a:spcPct val="180000"/>
              </a:lnSpc>
              <a:spcBef>
                <a:spcPts val="1200"/>
              </a:spcBef>
              <a:spcAft>
                <a:spcPts val="0"/>
              </a:spcAft>
              <a:buClr>
                <a:schemeClr val="dk1"/>
              </a:buClr>
              <a:buSzPts val="358"/>
              <a:buFont typeface="Arial"/>
              <a:buNone/>
            </a:pPr>
            <a:r>
              <a:rPr lang="en" sz="490">
                <a:solidFill>
                  <a:schemeClr val="dk1"/>
                </a:solidFill>
                <a:latin typeface="Times New Roman"/>
                <a:ea typeface="Times New Roman"/>
                <a:cs typeface="Times New Roman"/>
                <a:sym typeface="Times New Roman"/>
              </a:rPr>
              <a:t>Anand, V., Gupta, S., Gupta, D., Gulzar, Y., Xin, Q., Juneja, S., Shah, A., &amp; Shaikh, A. (2023). Weighted average ensemble deep learning model for stratification of brain tumor in MRI images. </a:t>
            </a:r>
            <a:r>
              <a:rPr i="1" lang="en" sz="490">
                <a:solidFill>
                  <a:schemeClr val="dk1"/>
                </a:solidFill>
                <a:latin typeface="Times New Roman"/>
                <a:ea typeface="Times New Roman"/>
                <a:cs typeface="Times New Roman"/>
                <a:sym typeface="Times New Roman"/>
              </a:rPr>
              <a:t>Diagnostics</a:t>
            </a:r>
            <a:r>
              <a:rPr lang="en" sz="490">
                <a:solidFill>
                  <a:schemeClr val="dk1"/>
                </a:solidFill>
                <a:latin typeface="Times New Roman"/>
                <a:ea typeface="Times New Roman"/>
                <a:cs typeface="Times New Roman"/>
                <a:sym typeface="Times New Roman"/>
              </a:rPr>
              <a:t>, </a:t>
            </a:r>
            <a:r>
              <a:rPr i="1" lang="en" sz="490">
                <a:solidFill>
                  <a:schemeClr val="dk1"/>
                </a:solidFill>
                <a:latin typeface="Times New Roman"/>
                <a:ea typeface="Times New Roman"/>
                <a:cs typeface="Times New Roman"/>
                <a:sym typeface="Times New Roman"/>
              </a:rPr>
              <a:t>13</a:t>
            </a:r>
            <a:r>
              <a:rPr lang="en" sz="490">
                <a:solidFill>
                  <a:schemeClr val="dk1"/>
                </a:solidFill>
                <a:latin typeface="Times New Roman"/>
                <a:ea typeface="Times New Roman"/>
                <a:cs typeface="Times New Roman"/>
                <a:sym typeface="Times New Roman"/>
              </a:rPr>
              <a:t>(7), 1320. https://doi.org/10.3390/diagnostics13071320 </a:t>
            </a:r>
            <a:endParaRPr sz="490">
              <a:solidFill>
                <a:schemeClr val="dk1"/>
              </a:solidFill>
              <a:latin typeface="Times New Roman"/>
              <a:ea typeface="Times New Roman"/>
              <a:cs typeface="Times New Roman"/>
              <a:sym typeface="Times New Roman"/>
            </a:endParaRPr>
          </a:p>
          <a:p>
            <a:pPr indent="-457200" lvl="0" marL="457200" rtl="0" algn="l">
              <a:lnSpc>
                <a:spcPct val="180000"/>
              </a:lnSpc>
              <a:spcBef>
                <a:spcPts val="1200"/>
              </a:spcBef>
              <a:spcAft>
                <a:spcPts val="0"/>
              </a:spcAft>
              <a:buClr>
                <a:schemeClr val="dk1"/>
              </a:buClr>
              <a:buSzPts val="358"/>
              <a:buFont typeface="Arial"/>
              <a:buNone/>
            </a:pPr>
            <a:r>
              <a:rPr lang="en" sz="490">
                <a:solidFill>
                  <a:schemeClr val="dk1"/>
                </a:solidFill>
                <a:latin typeface="Times New Roman"/>
                <a:ea typeface="Times New Roman"/>
                <a:cs typeface="Times New Roman"/>
                <a:sym typeface="Times New Roman"/>
              </a:rPr>
              <a:t>Asiri, A. A., Shaf, A., Ali, T., Pasha, M. A., Aamir, M., Irfan, M., Alqahtani, S., Alghamdi, A. J., Alghamdi, A. H., Alshamrani, A. F., Alelyani, M., &amp; Alamri, S. (2023). Advancing brain tumor classification through fine-tuned vision transformers: A comparative study of pre-trained models. </a:t>
            </a:r>
            <a:r>
              <a:rPr i="1" lang="en" sz="490">
                <a:solidFill>
                  <a:schemeClr val="dk1"/>
                </a:solidFill>
                <a:latin typeface="Times New Roman"/>
                <a:ea typeface="Times New Roman"/>
                <a:cs typeface="Times New Roman"/>
                <a:sym typeface="Times New Roman"/>
              </a:rPr>
              <a:t>Sensors</a:t>
            </a:r>
            <a:r>
              <a:rPr lang="en" sz="490">
                <a:solidFill>
                  <a:schemeClr val="dk1"/>
                </a:solidFill>
                <a:latin typeface="Times New Roman"/>
                <a:ea typeface="Times New Roman"/>
                <a:cs typeface="Times New Roman"/>
                <a:sym typeface="Times New Roman"/>
              </a:rPr>
              <a:t>, </a:t>
            </a:r>
            <a:r>
              <a:rPr i="1" lang="en" sz="490">
                <a:solidFill>
                  <a:schemeClr val="dk1"/>
                </a:solidFill>
                <a:latin typeface="Times New Roman"/>
                <a:ea typeface="Times New Roman"/>
                <a:cs typeface="Times New Roman"/>
                <a:sym typeface="Times New Roman"/>
              </a:rPr>
              <a:t>23</a:t>
            </a:r>
            <a:r>
              <a:rPr lang="en" sz="490">
                <a:solidFill>
                  <a:schemeClr val="dk1"/>
                </a:solidFill>
                <a:latin typeface="Times New Roman"/>
                <a:ea typeface="Times New Roman"/>
                <a:cs typeface="Times New Roman"/>
                <a:sym typeface="Times New Roman"/>
              </a:rPr>
              <a:t>(18), 7913. https://doi.org/10.3390/s23187913 </a:t>
            </a:r>
            <a:endParaRPr sz="490">
              <a:solidFill>
                <a:schemeClr val="dk1"/>
              </a:solidFill>
              <a:latin typeface="Times New Roman"/>
              <a:ea typeface="Times New Roman"/>
              <a:cs typeface="Times New Roman"/>
              <a:sym typeface="Times New Roman"/>
            </a:endParaRPr>
          </a:p>
          <a:p>
            <a:pPr indent="-457200" lvl="0" marL="457200" rtl="0" algn="l">
              <a:lnSpc>
                <a:spcPct val="180000"/>
              </a:lnSpc>
              <a:spcBef>
                <a:spcPts val="1200"/>
              </a:spcBef>
              <a:spcAft>
                <a:spcPts val="0"/>
              </a:spcAft>
              <a:buClr>
                <a:schemeClr val="dk1"/>
              </a:buClr>
              <a:buSzPts val="358"/>
              <a:buFont typeface="Arial"/>
              <a:buNone/>
            </a:pPr>
            <a:r>
              <a:rPr lang="en" sz="490">
                <a:solidFill>
                  <a:schemeClr val="dk1"/>
                </a:solidFill>
                <a:latin typeface="Times New Roman"/>
                <a:ea typeface="Times New Roman"/>
                <a:cs typeface="Times New Roman"/>
                <a:sym typeface="Times New Roman"/>
              </a:rPr>
              <a:t>Asiri, A. A., Shaf, A., Ali, T., Shakeel, U., Irfan, M., Mehdar, K. M., Halawani, H. T., Alghamdi, A. H., Alshamrani, A. F., &amp; Alqhtani, S. M. (2023). Exploring the power of Deep Learning: Fine-tuned vision transformer for accurate and efficient brain tumor detection in MRI scans. </a:t>
            </a:r>
            <a:r>
              <a:rPr i="1" lang="en" sz="490">
                <a:solidFill>
                  <a:schemeClr val="dk1"/>
                </a:solidFill>
                <a:latin typeface="Times New Roman"/>
                <a:ea typeface="Times New Roman"/>
                <a:cs typeface="Times New Roman"/>
                <a:sym typeface="Times New Roman"/>
              </a:rPr>
              <a:t>Diagnostics</a:t>
            </a:r>
            <a:r>
              <a:rPr lang="en" sz="490">
                <a:solidFill>
                  <a:schemeClr val="dk1"/>
                </a:solidFill>
                <a:latin typeface="Times New Roman"/>
                <a:ea typeface="Times New Roman"/>
                <a:cs typeface="Times New Roman"/>
                <a:sym typeface="Times New Roman"/>
              </a:rPr>
              <a:t>, </a:t>
            </a:r>
            <a:r>
              <a:rPr i="1" lang="en" sz="490">
                <a:solidFill>
                  <a:schemeClr val="dk1"/>
                </a:solidFill>
                <a:latin typeface="Times New Roman"/>
                <a:ea typeface="Times New Roman"/>
                <a:cs typeface="Times New Roman"/>
                <a:sym typeface="Times New Roman"/>
              </a:rPr>
              <a:t>13</a:t>
            </a:r>
            <a:r>
              <a:rPr lang="en" sz="490">
                <a:solidFill>
                  <a:schemeClr val="dk1"/>
                </a:solidFill>
                <a:latin typeface="Times New Roman"/>
                <a:ea typeface="Times New Roman"/>
                <a:cs typeface="Times New Roman"/>
                <a:sym typeface="Times New Roman"/>
              </a:rPr>
              <a:t>(12), 2094. https://doi.org/10.3390/diagnostics13122094 </a:t>
            </a:r>
            <a:endParaRPr sz="490">
              <a:solidFill>
                <a:schemeClr val="dk1"/>
              </a:solidFill>
              <a:latin typeface="Times New Roman"/>
              <a:ea typeface="Times New Roman"/>
              <a:cs typeface="Times New Roman"/>
              <a:sym typeface="Times New Roman"/>
            </a:endParaRPr>
          </a:p>
          <a:p>
            <a:pPr indent="-457200" lvl="0" marL="457200" rtl="0" algn="l">
              <a:lnSpc>
                <a:spcPct val="180000"/>
              </a:lnSpc>
              <a:spcBef>
                <a:spcPts val="1200"/>
              </a:spcBef>
              <a:spcAft>
                <a:spcPts val="0"/>
              </a:spcAft>
              <a:buClr>
                <a:schemeClr val="dk1"/>
              </a:buClr>
              <a:buSzPts val="358"/>
              <a:buFont typeface="Arial"/>
              <a:buNone/>
            </a:pPr>
            <a:r>
              <a:rPr lang="en" sz="490">
                <a:solidFill>
                  <a:schemeClr val="dk1"/>
                </a:solidFill>
                <a:latin typeface="Times New Roman"/>
                <a:ea typeface="Times New Roman"/>
                <a:cs typeface="Times New Roman"/>
                <a:sym typeface="Times New Roman"/>
              </a:rPr>
              <a:t>Brain tumor detection using deep convolutional neural network. (2023). </a:t>
            </a:r>
            <a:r>
              <a:rPr i="1" lang="en" sz="490">
                <a:solidFill>
                  <a:schemeClr val="dk1"/>
                </a:solidFill>
                <a:latin typeface="Times New Roman"/>
                <a:ea typeface="Times New Roman"/>
                <a:cs typeface="Times New Roman"/>
                <a:sym typeface="Times New Roman"/>
              </a:rPr>
              <a:t>The International Conference on Scientific Innovations in Science, Technology, and Management</a:t>
            </a:r>
            <a:r>
              <a:rPr lang="en" sz="490">
                <a:solidFill>
                  <a:schemeClr val="dk1"/>
                </a:solidFill>
                <a:latin typeface="Times New Roman"/>
                <a:ea typeface="Times New Roman"/>
                <a:cs typeface="Times New Roman"/>
                <a:sym typeface="Times New Roman"/>
              </a:rPr>
              <a:t>. https://doi.org/10.59544/poda4062/ngcesi23p130 </a:t>
            </a:r>
            <a:endParaRPr sz="490">
              <a:solidFill>
                <a:schemeClr val="dk1"/>
              </a:solidFill>
              <a:latin typeface="Times New Roman"/>
              <a:ea typeface="Times New Roman"/>
              <a:cs typeface="Times New Roman"/>
              <a:sym typeface="Times New Roman"/>
            </a:endParaRPr>
          </a:p>
          <a:p>
            <a:pPr indent="-457200" lvl="0" marL="457200" rtl="0" algn="l">
              <a:lnSpc>
                <a:spcPct val="180000"/>
              </a:lnSpc>
              <a:spcBef>
                <a:spcPts val="1200"/>
              </a:spcBef>
              <a:spcAft>
                <a:spcPts val="0"/>
              </a:spcAft>
              <a:buClr>
                <a:schemeClr val="dk1"/>
              </a:buClr>
              <a:buSzPts val="358"/>
              <a:buFont typeface="Arial"/>
              <a:buNone/>
            </a:pPr>
            <a:r>
              <a:rPr lang="en" sz="490">
                <a:solidFill>
                  <a:schemeClr val="dk1"/>
                </a:solidFill>
                <a:latin typeface="Times New Roman"/>
                <a:ea typeface="Times New Roman"/>
                <a:cs typeface="Times New Roman"/>
                <a:sym typeface="Times New Roman"/>
              </a:rPr>
              <a:t>Cahall, D. E., Rasool, G., Bouaynaya, N. C., &amp; Fathallah-Shaykh, H. M. (2019). Inception modules enhance brain tumor segmentation. </a:t>
            </a:r>
            <a:r>
              <a:rPr i="1" lang="en" sz="490">
                <a:solidFill>
                  <a:schemeClr val="dk1"/>
                </a:solidFill>
                <a:latin typeface="Times New Roman"/>
                <a:ea typeface="Times New Roman"/>
                <a:cs typeface="Times New Roman"/>
                <a:sym typeface="Times New Roman"/>
              </a:rPr>
              <a:t>Frontiers in Computational Neuroscience</a:t>
            </a:r>
            <a:r>
              <a:rPr lang="en" sz="490">
                <a:solidFill>
                  <a:schemeClr val="dk1"/>
                </a:solidFill>
                <a:latin typeface="Times New Roman"/>
                <a:ea typeface="Times New Roman"/>
                <a:cs typeface="Times New Roman"/>
                <a:sym typeface="Times New Roman"/>
              </a:rPr>
              <a:t>, </a:t>
            </a:r>
            <a:r>
              <a:rPr i="1" lang="en" sz="490">
                <a:solidFill>
                  <a:schemeClr val="dk1"/>
                </a:solidFill>
                <a:latin typeface="Times New Roman"/>
                <a:ea typeface="Times New Roman"/>
                <a:cs typeface="Times New Roman"/>
                <a:sym typeface="Times New Roman"/>
              </a:rPr>
              <a:t>13</a:t>
            </a:r>
            <a:r>
              <a:rPr lang="en" sz="490">
                <a:solidFill>
                  <a:schemeClr val="dk1"/>
                </a:solidFill>
                <a:latin typeface="Times New Roman"/>
                <a:ea typeface="Times New Roman"/>
                <a:cs typeface="Times New Roman"/>
                <a:sym typeface="Times New Roman"/>
              </a:rPr>
              <a:t>. https://doi.org/10.3389/fncom.2019.00044 </a:t>
            </a:r>
            <a:endParaRPr sz="490">
              <a:solidFill>
                <a:schemeClr val="dk1"/>
              </a:solidFill>
              <a:latin typeface="Times New Roman"/>
              <a:ea typeface="Times New Roman"/>
              <a:cs typeface="Times New Roman"/>
              <a:sym typeface="Times New Roman"/>
            </a:endParaRPr>
          </a:p>
          <a:p>
            <a:pPr indent="-457200" lvl="0" marL="457200" rtl="0" algn="l">
              <a:lnSpc>
                <a:spcPct val="180000"/>
              </a:lnSpc>
              <a:spcBef>
                <a:spcPts val="1200"/>
              </a:spcBef>
              <a:spcAft>
                <a:spcPts val="0"/>
              </a:spcAft>
              <a:buClr>
                <a:schemeClr val="dk1"/>
              </a:buClr>
              <a:buSzPts val="358"/>
              <a:buFont typeface="Arial"/>
              <a:buNone/>
            </a:pPr>
            <a:r>
              <a:rPr lang="en" sz="490">
                <a:solidFill>
                  <a:schemeClr val="dk1"/>
                </a:solidFill>
                <a:latin typeface="Times New Roman"/>
                <a:ea typeface="Times New Roman"/>
                <a:cs typeface="Times New Roman"/>
                <a:sym typeface="Times New Roman"/>
              </a:rPr>
              <a:t>Cinar, N., Ozcan, A., &amp; Kaya, M. (2022). A hybrid densenet121-UNET model for Brain tumor segmentation from Mri Images. </a:t>
            </a:r>
            <a:r>
              <a:rPr i="1" lang="en" sz="490">
                <a:solidFill>
                  <a:schemeClr val="dk1"/>
                </a:solidFill>
                <a:latin typeface="Times New Roman"/>
                <a:ea typeface="Times New Roman"/>
                <a:cs typeface="Times New Roman"/>
                <a:sym typeface="Times New Roman"/>
              </a:rPr>
              <a:t>Biomedical Signal Processing and Control</a:t>
            </a:r>
            <a:r>
              <a:rPr lang="en" sz="490">
                <a:solidFill>
                  <a:schemeClr val="dk1"/>
                </a:solidFill>
                <a:latin typeface="Times New Roman"/>
                <a:ea typeface="Times New Roman"/>
                <a:cs typeface="Times New Roman"/>
                <a:sym typeface="Times New Roman"/>
              </a:rPr>
              <a:t>, </a:t>
            </a:r>
            <a:r>
              <a:rPr i="1" lang="en" sz="490">
                <a:solidFill>
                  <a:schemeClr val="dk1"/>
                </a:solidFill>
                <a:latin typeface="Times New Roman"/>
                <a:ea typeface="Times New Roman"/>
                <a:cs typeface="Times New Roman"/>
                <a:sym typeface="Times New Roman"/>
              </a:rPr>
              <a:t>76</a:t>
            </a:r>
            <a:r>
              <a:rPr lang="en" sz="490">
                <a:solidFill>
                  <a:schemeClr val="dk1"/>
                </a:solidFill>
                <a:latin typeface="Times New Roman"/>
                <a:ea typeface="Times New Roman"/>
                <a:cs typeface="Times New Roman"/>
                <a:sym typeface="Times New Roman"/>
              </a:rPr>
              <a:t>, 103647. https://doi.org/10.1016/j.bspc.2022.103647 </a:t>
            </a:r>
            <a:endParaRPr sz="490">
              <a:solidFill>
                <a:schemeClr val="dk1"/>
              </a:solidFill>
              <a:latin typeface="Times New Roman"/>
              <a:ea typeface="Times New Roman"/>
              <a:cs typeface="Times New Roman"/>
              <a:sym typeface="Times New Roman"/>
            </a:endParaRPr>
          </a:p>
          <a:p>
            <a:pPr indent="-457200" lvl="0" marL="457200" rtl="0" algn="l">
              <a:lnSpc>
                <a:spcPct val="180000"/>
              </a:lnSpc>
              <a:spcBef>
                <a:spcPts val="1200"/>
              </a:spcBef>
              <a:spcAft>
                <a:spcPts val="0"/>
              </a:spcAft>
              <a:buClr>
                <a:schemeClr val="dk1"/>
              </a:buClr>
              <a:buSzPts val="358"/>
              <a:buFont typeface="Arial"/>
              <a:buNone/>
            </a:pPr>
            <a:r>
              <a:rPr lang="en" sz="490">
                <a:solidFill>
                  <a:schemeClr val="dk1"/>
                </a:solidFill>
                <a:latin typeface="Times New Roman"/>
                <a:ea typeface="Times New Roman"/>
                <a:cs typeface="Times New Roman"/>
                <a:sym typeface="Times New Roman"/>
              </a:rPr>
              <a:t>Nguyen T-H, Nguyen T-N, Ngo B-V. A VGG-19 Model with Transfer Learning and Image Segmentation for Classification of Tomato Leaf Disease. AgriEngineering. 2022; 4(4):871-887. </a:t>
            </a:r>
            <a:r>
              <a:rPr lang="en" sz="490">
                <a:solidFill>
                  <a:schemeClr val="dk1"/>
                </a:solidFill>
                <a:uFill>
                  <a:noFill/>
                </a:uFill>
                <a:latin typeface="Times New Roman"/>
                <a:ea typeface="Times New Roman"/>
                <a:cs typeface="Times New Roman"/>
                <a:sym typeface="Times New Roman"/>
                <a:hlinkClick r:id="rId3">
                  <a:extLst>
                    <a:ext uri="{A12FA001-AC4F-418D-AE19-62706E023703}">
                      <ahyp:hlinkClr val="tx"/>
                    </a:ext>
                  </a:extLst>
                </a:hlinkClick>
              </a:rPr>
              <a:t>https://doi.org/10.3390/agriengineering4040056</a:t>
            </a:r>
            <a:endParaRPr sz="490">
              <a:solidFill>
                <a:schemeClr val="dk1"/>
              </a:solidFill>
              <a:latin typeface="Times New Roman"/>
              <a:ea typeface="Times New Roman"/>
              <a:cs typeface="Times New Roman"/>
              <a:sym typeface="Times New Roman"/>
            </a:endParaRPr>
          </a:p>
          <a:p>
            <a:pPr indent="-457200" lvl="0" marL="457200" rtl="0" algn="l">
              <a:lnSpc>
                <a:spcPct val="180000"/>
              </a:lnSpc>
              <a:spcBef>
                <a:spcPts val="1200"/>
              </a:spcBef>
              <a:spcAft>
                <a:spcPts val="0"/>
              </a:spcAft>
              <a:buClr>
                <a:schemeClr val="dk1"/>
              </a:buClr>
              <a:buSzPts val="358"/>
              <a:buFont typeface="Arial"/>
              <a:buNone/>
            </a:pPr>
            <a:r>
              <a:rPr lang="en" sz="490">
                <a:solidFill>
                  <a:schemeClr val="dk1"/>
                </a:solidFill>
                <a:latin typeface="Times New Roman"/>
                <a:ea typeface="Times New Roman"/>
                <a:cs typeface="Times New Roman"/>
                <a:sym typeface="Times New Roman"/>
              </a:rPr>
              <a:t>Siddaiah, N., Vignesh, C., Narendra, T., Pujitha, K., &amp;amp; Madhu, D. (2022). Brain tumor detection from MRI scans using VGG- 19 networks. 2022 10th International Conference on Emerging Trends in Engineering and Technology - Signal and Information Processing (ICETET-SIP-22). https://doi.org/10.1109/icetet-sip-2254415.2022.9791683</a:t>
            </a:r>
            <a:endParaRPr sz="490">
              <a:solidFill>
                <a:schemeClr val="dk1"/>
              </a:solidFill>
              <a:latin typeface="Times New Roman"/>
              <a:ea typeface="Times New Roman"/>
              <a:cs typeface="Times New Roman"/>
              <a:sym typeface="Times New Roman"/>
            </a:endParaRPr>
          </a:p>
          <a:p>
            <a:pPr indent="-457200" lvl="0" marL="457200" rtl="0" algn="l">
              <a:lnSpc>
                <a:spcPct val="180000"/>
              </a:lnSpc>
              <a:spcBef>
                <a:spcPts val="1200"/>
              </a:spcBef>
              <a:spcAft>
                <a:spcPts val="0"/>
              </a:spcAft>
              <a:buClr>
                <a:schemeClr val="dk1"/>
              </a:buClr>
              <a:buSzPts val="358"/>
              <a:buFont typeface="Arial"/>
              <a:buNone/>
            </a:pPr>
            <a:r>
              <a:rPr lang="en" sz="490">
                <a:solidFill>
                  <a:schemeClr val="dk1"/>
                </a:solidFill>
                <a:latin typeface="Times New Roman"/>
                <a:ea typeface="Times New Roman"/>
                <a:cs typeface="Times New Roman"/>
                <a:sym typeface="Times New Roman"/>
              </a:rPr>
              <a:t>Rathore, S., Rana, T., Mittal, U., Gupta, T., Malik, N., &amp; A S, M. S. (2023). Brain tumor detection by using resnet-50 and image processing tools. </a:t>
            </a:r>
            <a:r>
              <a:rPr i="1" lang="en" sz="490">
                <a:solidFill>
                  <a:schemeClr val="dk1"/>
                </a:solidFill>
                <a:latin typeface="Times New Roman"/>
                <a:ea typeface="Times New Roman"/>
                <a:cs typeface="Times New Roman"/>
                <a:sym typeface="Times New Roman"/>
              </a:rPr>
              <a:t>2023 3rd International Conference on Advance Computing and Innovative Technologies in Engineering (ICACITE)</a:t>
            </a:r>
            <a:r>
              <a:rPr lang="en" sz="490">
                <a:solidFill>
                  <a:schemeClr val="dk1"/>
                </a:solidFill>
                <a:latin typeface="Times New Roman"/>
                <a:ea typeface="Times New Roman"/>
                <a:cs typeface="Times New Roman"/>
                <a:sym typeface="Times New Roman"/>
              </a:rPr>
              <a:t>. https://doi.org/10.1109/icacite57410.2023.10183081 </a:t>
            </a:r>
            <a:endParaRPr sz="490">
              <a:solidFill>
                <a:schemeClr val="dk1"/>
              </a:solidFill>
              <a:latin typeface="Times New Roman"/>
              <a:ea typeface="Times New Roman"/>
              <a:cs typeface="Times New Roman"/>
              <a:sym typeface="Times New Roman"/>
            </a:endParaRPr>
          </a:p>
          <a:p>
            <a:pPr indent="-457200" lvl="0" marL="457200" rtl="0" algn="l">
              <a:lnSpc>
                <a:spcPct val="180000"/>
              </a:lnSpc>
              <a:spcBef>
                <a:spcPts val="1200"/>
              </a:spcBef>
              <a:spcAft>
                <a:spcPts val="0"/>
              </a:spcAft>
              <a:buClr>
                <a:schemeClr val="dk1"/>
              </a:buClr>
              <a:buSzPts val="358"/>
              <a:buFont typeface="Arial"/>
              <a:buNone/>
            </a:pPr>
            <a:r>
              <a:rPr lang="en" sz="490">
                <a:solidFill>
                  <a:schemeClr val="dk1"/>
                </a:solidFill>
                <a:latin typeface="Times New Roman"/>
                <a:ea typeface="Times New Roman"/>
                <a:cs typeface="Times New Roman"/>
                <a:sym typeface="Times New Roman"/>
              </a:rPr>
              <a:t>Saeedi, S., Rezayi, S., Keshavarz, H., &amp;amp; R. Niakan Kalhori, S. (2023). MRI-based brain tumor detection using convolutional deep learning methods and chosen machine learning techniques. BMC Medical Informatics and Decision Making, 23(1). https://doi.org/10.1186/s12911-023-02114-6 </a:t>
            </a:r>
            <a:endParaRPr sz="490">
              <a:solidFill>
                <a:schemeClr val="dk1"/>
              </a:solidFill>
              <a:latin typeface="Times New Roman"/>
              <a:ea typeface="Times New Roman"/>
              <a:cs typeface="Times New Roman"/>
              <a:sym typeface="Times New Roman"/>
            </a:endParaRPr>
          </a:p>
          <a:p>
            <a:pPr indent="-457200" lvl="0" marL="457200" rtl="0" algn="l">
              <a:lnSpc>
                <a:spcPct val="180000"/>
              </a:lnSpc>
              <a:spcBef>
                <a:spcPts val="1200"/>
              </a:spcBef>
              <a:spcAft>
                <a:spcPts val="0"/>
              </a:spcAft>
              <a:buClr>
                <a:schemeClr val="dk1"/>
              </a:buClr>
              <a:buSzPts val="358"/>
              <a:buFont typeface="Arial"/>
              <a:buNone/>
            </a:pPr>
            <a:r>
              <a:rPr lang="en" sz="490">
                <a:solidFill>
                  <a:schemeClr val="dk1"/>
                </a:solidFill>
                <a:latin typeface="Times New Roman"/>
                <a:ea typeface="Times New Roman"/>
                <a:cs typeface="Times New Roman"/>
                <a:sym typeface="Times New Roman"/>
              </a:rPr>
              <a:t>Stephen, A., Punitha, A. &amp; Chandrasekar, A. Designing self-attention-based ResNet architecture for rice leaf disease classification. Neural Comput &amp; Applic 35, 6737–6751 (2023). </a:t>
            </a:r>
            <a:r>
              <a:rPr lang="en" sz="490">
                <a:solidFill>
                  <a:schemeClr val="dk1"/>
                </a:solidFill>
                <a:uFill>
                  <a:noFill/>
                </a:uFill>
                <a:latin typeface="Times New Roman"/>
                <a:ea typeface="Times New Roman"/>
                <a:cs typeface="Times New Roman"/>
                <a:sym typeface="Times New Roman"/>
                <a:hlinkClick r:id="rId4">
                  <a:extLst>
                    <a:ext uri="{A12FA001-AC4F-418D-AE19-62706E023703}">
                      <ahyp:hlinkClr val="tx"/>
                    </a:ext>
                  </a:extLst>
                </a:hlinkClick>
              </a:rPr>
              <a:t>https://doi.org/10.1007/s00521-022-07793-2</a:t>
            </a:r>
            <a:endParaRPr sz="490">
              <a:solidFill>
                <a:schemeClr val="dk1"/>
              </a:solidFill>
              <a:latin typeface="Times New Roman"/>
              <a:ea typeface="Times New Roman"/>
              <a:cs typeface="Times New Roman"/>
              <a:sym typeface="Times New Roman"/>
            </a:endParaRPr>
          </a:p>
          <a:p>
            <a:pPr indent="-457200" lvl="0" marL="457200" rtl="0" algn="l">
              <a:lnSpc>
                <a:spcPct val="180000"/>
              </a:lnSpc>
              <a:spcBef>
                <a:spcPts val="1200"/>
              </a:spcBef>
              <a:spcAft>
                <a:spcPts val="1200"/>
              </a:spcAft>
              <a:buClr>
                <a:schemeClr val="dk1"/>
              </a:buClr>
              <a:buSzPts val="358"/>
              <a:buFont typeface="Arial"/>
              <a:buNone/>
            </a:pPr>
            <a:r>
              <a:rPr lang="en" sz="490">
                <a:solidFill>
                  <a:schemeClr val="dk1"/>
                </a:solidFill>
                <a:latin typeface="Times New Roman"/>
                <a:ea typeface="Times New Roman"/>
                <a:cs typeface="Times New Roman"/>
                <a:sym typeface="Times New Roman"/>
              </a:rPr>
              <a:t>Vankdothu, R., Hameed, M. A., &amp; Fatima, H. (2022). A brain tumor identification and classification using Deep Learning based on CNN-LSTM method. </a:t>
            </a:r>
            <a:r>
              <a:rPr i="1" lang="en" sz="490">
                <a:solidFill>
                  <a:schemeClr val="dk1"/>
                </a:solidFill>
                <a:latin typeface="Times New Roman"/>
                <a:ea typeface="Times New Roman"/>
                <a:cs typeface="Times New Roman"/>
                <a:sym typeface="Times New Roman"/>
              </a:rPr>
              <a:t>Computers and Electrical Engineering</a:t>
            </a:r>
            <a:r>
              <a:rPr lang="en" sz="490">
                <a:solidFill>
                  <a:schemeClr val="dk1"/>
                </a:solidFill>
                <a:latin typeface="Times New Roman"/>
                <a:ea typeface="Times New Roman"/>
                <a:cs typeface="Times New Roman"/>
                <a:sym typeface="Times New Roman"/>
              </a:rPr>
              <a:t>, </a:t>
            </a:r>
            <a:r>
              <a:rPr i="1" lang="en" sz="490">
                <a:solidFill>
                  <a:schemeClr val="dk1"/>
                </a:solidFill>
                <a:latin typeface="Times New Roman"/>
                <a:ea typeface="Times New Roman"/>
                <a:cs typeface="Times New Roman"/>
                <a:sym typeface="Times New Roman"/>
              </a:rPr>
              <a:t>101</a:t>
            </a:r>
            <a:r>
              <a:rPr lang="en" sz="490">
                <a:solidFill>
                  <a:schemeClr val="dk1"/>
                </a:solidFill>
                <a:latin typeface="Times New Roman"/>
                <a:ea typeface="Times New Roman"/>
                <a:cs typeface="Times New Roman"/>
                <a:sym typeface="Times New Roman"/>
              </a:rPr>
              <a:t>, 107960. https://doi.org/10.1016/j.compeleceng.2022.107960</a:t>
            </a:r>
            <a:endParaRPr sz="685"/>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3000"/>
              <a:buFont typeface="Arial"/>
              <a:buNone/>
            </a:pPr>
            <a:r>
              <a:rPr lang="en" sz="3000"/>
              <a:t>Literature Review</a:t>
            </a:r>
            <a:endParaRPr/>
          </a:p>
        </p:txBody>
      </p:sp>
      <p:sp>
        <p:nvSpPr>
          <p:cNvPr id="81" name="Google Shape;81;p17"/>
          <p:cNvSpPr txBox="1"/>
          <p:nvPr>
            <p:ph idx="1" type="body"/>
          </p:nvPr>
        </p:nvSpPr>
        <p:spPr>
          <a:xfrm>
            <a:off x="311700" y="811125"/>
            <a:ext cx="8212500" cy="3418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t/>
            </a:r>
            <a:endParaRPr sz="650"/>
          </a:p>
          <a:p>
            <a:pPr indent="-311936" lvl="0" marL="457200" rtl="0" algn="l">
              <a:lnSpc>
                <a:spcPct val="130000"/>
              </a:lnSpc>
              <a:spcBef>
                <a:spcPts val="1200"/>
              </a:spcBef>
              <a:spcAft>
                <a:spcPts val="0"/>
              </a:spcAft>
              <a:buSzPts val="1312"/>
              <a:buChar char="●"/>
            </a:pPr>
            <a:r>
              <a:rPr b="1" lang="en" sz="1312"/>
              <a:t>Inception V3:</a:t>
            </a:r>
            <a:r>
              <a:rPr lang="en" sz="1312"/>
              <a:t> </a:t>
            </a:r>
            <a:endParaRPr sz="1212"/>
          </a:p>
          <a:p>
            <a:pPr indent="-305586" lvl="1" marL="914400" rtl="0" algn="l">
              <a:lnSpc>
                <a:spcPct val="130000"/>
              </a:lnSpc>
              <a:spcBef>
                <a:spcPts val="0"/>
              </a:spcBef>
              <a:spcAft>
                <a:spcPts val="0"/>
              </a:spcAft>
              <a:buSzPts val="1212"/>
              <a:buChar char="○"/>
            </a:pPr>
            <a:r>
              <a:rPr lang="en" sz="1212"/>
              <a:t>Cahall, D. E., Rasool, G., Bouaynaya, N. C., &amp; Fathallah-Shaykh, H. M. (2019)</a:t>
            </a:r>
            <a:endParaRPr sz="1212"/>
          </a:p>
          <a:p>
            <a:pPr indent="-305586" lvl="1" marL="914400" rtl="0" algn="l">
              <a:lnSpc>
                <a:spcPct val="130000"/>
              </a:lnSpc>
              <a:spcBef>
                <a:spcPts val="0"/>
              </a:spcBef>
              <a:spcAft>
                <a:spcPts val="0"/>
              </a:spcAft>
              <a:buSzPts val="1212"/>
              <a:buChar char="○"/>
            </a:pPr>
            <a:r>
              <a:rPr lang="en" sz="1212"/>
              <a:t>Advanced CNN, ability to discern intricate patterns and variations in brain scans</a:t>
            </a:r>
            <a:endParaRPr sz="1212"/>
          </a:p>
          <a:p>
            <a:pPr indent="-311936" lvl="0" marL="457200" rtl="0" algn="l">
              <a:lnSpc>
                <a:spcPct val="130000"/>
              </a:lnSpc>
              <a:spcBef>
                <a:spcPts val="0"/>
              </a:spcBef>
              <a:spcAft>
                <a:spcPts val="0"/>
              </a:spcAft>
              <a:buSzPts val="1312"/>
              <a:buChar char="●"/>
            </a:pPr>
            <a:r>
              <a:rPr b="1" lang="en" sz="1312"/>
              <a:t>Vision Transformers:</a:t>
            </a:r>
            <a:r>
              <a:rPr lang="en" sz="1312"/>
              <a:t> </a:t>
            </a:r>
            <a:endParaRPr sz="1312"/>
          </a:p>
          <a:p>
            <a:pPr indent="-305586" lvl="1" marL="914400" rtl="0" algn="l">
              <a:lnSpc>
                <a:spcPct val="130000"/>
              </a:lnSpc>
              <a:spcBef>
                <a:spcPts val="0"/>
              </a:spcBef>
              <a:spcAft>
                <a:spcPts val="0"/>
              </a:spcAft>
              <a:buSzPts val="1212"/>
              <a:buChar char="○"/>
            </a:pPr>
            <a:r>
              <a:rPr lang="en" sz="1200"/>
              <a:t>Asiri, A. A., Shaf, A., Ali, T., Pasha, M. A., Aamir, M., Irfan, M., Alqahtani, S., Alghamdi, A. J., Alghamdi, A. H., Alshamrani, A. F., Alelyani, M., &amp; Alamri, S. (2023).</a:t>
            </a:r>
            <a:endParaRPr sz="1200"/>
          </a:p>
          <a:p>
            <a:pPr indent="-305586" lvl="1" marL="914400" rtl="0" algn="l">
              <a:lnSpc>
                <a:spcPct val="130000"/>
              </a:lnSpc>
              <a:spcBef>
                <a:spcPts val="0"/>
              </a:spcBef>
              <a:spcAft>
                <a:spcPts val="0"/>
              </a:spcAft>
              <a:buSzPts val="1212"/>
              <a:buChar char="○"/>
            </a:pPr>
            <a:r>
              <a:rPr lang="en" sz="1212"/>
              <a:t>Focuses on advancing brain tumor classification using fine-tuned vision transformers</a:t>
            </a:r>
            <a:endParaRPr sz="1212"/>
          </a:p>
          <a:p>
            <a:pPr indent="-305586" lvl="1" marL="914400" rtl="0" algn="l">
              <a:lnSpc>
                <a:spcPct val="130000"/>
              </a:lnSpc>
              <a:spcBef>
                <a:spcPts val="0"/>
              </a:spcBef>
              <a:spcAft>
                <a:spcPts val="0"/>
              </a:spcAft>
              <a:buSzPts val="1212"/>
              <a:buChar char="○"/>
            </a:pPr>
            <a:r>
              <a:rPr lang="en" sz="1212"/>
              <a:t>Those transformers have potential to surpass traditional CNNs in certain cases</a:t>
            </a:r>
            <a:endParaRPr sz="1212"/>
          </a:p>
          <a:p>
            <a:pPr indent="-311936" lvl="0" marL="457200" rtl="0" algn="l">
              <a:lnSpc>
                <a:spcPct val="130000"/>
              </a:lnSpc>
              <a:spcBef>
                <a:spcPts val="0"/>
              </a:spcBef>
              <a:spcAft>
                <a:spcPts val="0"/>
              </a:spcAft>
              <a:buSzPts val="1312"/>
              <a:buChar char="●"/>
            </a:pPr>
            <a:r>
              <a:rPr b="1" lang="en" sz="1312"/>
              <a:t>Hybrid and Advanced Models:</a:t>
            </a:r>
            <a:endParaRPr b="1" sz="1312"/>
          </a:p>
          <a:p>
            <a:pPr indent="-305586" lvl="1" marL="914400" rtl="0" algn="l">
              <a:lnSpc>
                <a:spcPct val="130000"/>
              </a:lnSpc>
              <a:spcBef>
                <a:spcPts val="0"/>
              </a:spcBef>
              <a:spcAft>
                <a:spcPts val="0"/>
              </a:spcAft>
              <a:buSzPts val="1212"/>
              <a:buChar char="○"/>
            </a:pPr>
            <a:r>
              <a:rPr lang="en" sz="1200"/>
              <a:t>Cinar, Ozcan, and Kaya (2022)</a:t>
            </a:r>
            <a:endParaRPr sz="1200"/>
          </a:p>
          <a:p>
            <a:pPr indent="-292886" lvl="1" marL="914400" rtl="0" algn="l">
              <a:lnSpc>
                <a:spcPct val="130000"/>
              </a:lnSpc>
              <a:spcBef>
                <a:spcPts val="0"/>
              </a:spcBef>
              <a:spcAft>
                <a:spcPts val="0"/>
              </a:spcAft>
              <a:buSzPts val="1012"/>
              <a:buChar char="○"/>
            </a:pPr>
            <a:r>
              <a:rPr lang="en" sz="1212"/>
              <a:t>Introduces a hybrid</a:t>
            </a:r>
            <a:r>
              <a:rPr lang="en" sz="1200"/>
              <a:t> DenseNet121-UNET model for segmenting brain tumors</a:t>
            </a:r>
            <a:endParaRPr sz="1200"/>
          </a:p>
          <a:p>
            <a:pPr indent="-304800" lvl="1" marL="914400" rtl="0" algn="l">
              <a:lnSpc>
                <a:spcPct val="130000"/>
              </a:lnSpc>
              <a:spcBef>
                <a:spcPts val="0"/>
              </a:spcBef>
              <a:spcAft>
                <a:spcPts val="0"/>
              </a:spcAft>
              <a:buSzPts val="1200"/>
              <a:buChar char="○"/>
            </a:pPr>
            <a:r>
              <a:rPr lang="en" sz="1200"/>
              <a:t>Integrates DenseNet architecture with UNET framework resulting in higher accuracy for MRI scans</a:t>
            </a:r>
            <a:endParaRPr sz="1200"/>
          </a:p>
          <a:p>
            <a:pPr indent="-304800" lvl="1" marL="914400" rtl="0" algn="l">
              <a:lnSpc>
                <a:spcPct val="130000"/>
              </a:lnSpc>
              <a:spcBef>
                <a:spcPts val="0"/>
              </a:spcBef>
              <a:spcAft>
                <a:spcPts val="0"/>
              </a:spcAft>
              <a:buSzPts val="1200"/>
              <a:buChar char="○"/>
            </a:pPr>
            <a:r>
              <a:rPr lang="en" sz="1200"/>
              <a:t>Anand, V., Gupta, S., Gupta, D., Gulzar, Y., Xin, Q., Juneja, S., Shah, A., &amp; Shaikh, A. (2023)</a:t>
            </a:r>
            <a:endParaRPr sz="1200"/>
          </a:p>
          <a:p>
            <a:pPr indent="-304800" lvl="1" marL="914400" rtl="0" algn="l">
              <a:lnSpc>
                <a:spcPct val="130000"/>
              </a:lnSpc>
              <a:spcBef>
                <a:spcPts val="0"/>
              </a:spcBef>
              <a:spcAft>
                <a:spcPts val="0"/>
              </a:spcAft>
              <a:buSzPts val="1200"/>
              <a:buChar char="○"/>
            </a:pPr>
            <a:r>
              <a:rPr lang="en" sz="1200"/>
              <a:t>Proposed a weighted average ensemble deep learning model</a:t>
            </a:r>
            <a:endParaRPr sz="1200"/>
          </a:p>
          <a:p>
            <a:pPr indent="-304800" lvl="1" marL="914400" rtl="0" algn="l">
              <a:lnSpc>
                <a:spcPct val="130000"/>
              </a:lnSpc>
              <a:spcBef>
                <a:spcPts val="0"/>
              </a:spcBef>
              <a:spcAft>
                <a:spcPts val="0"/>
              </a:spcAft>
              <a:buSzPts val="1200"/>
              <a:buChar char="○"/>
            </a:pPr>
            <a:r>
              <a:rPr lang="en" sz="1200"/>
              <a:t>Makes ensemble methods for diagnostic precision for prominent</a:t>
            </a:r>
            <a:endParaRPr sz="1200"/>
          </a:p>
          <a:p>
            <a:pPr indent="0" lvl="0" marL="457200" rtl="0" algn="l">
              <a:lnSpc>
                <a:spcPct val="95000"/>
              </a:lnSpc>
              <a:spcBef>
                <a:spcPts val="1200"/>
              </a:spcBef>
              <a:spcAft>
                <a:spcPts val="1200"/>
              </a:spcAft>
              <a:buSzPts val="275"/>
              <a:buNone/>
            </a:pPr>
            <a:r>
              <a:t/>
            </a:r>
            <a:endParaRPr sz="65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3000"/>
              <a:buFont typeface="Arial"/>
              <a:buNone/>
            </a:pPr>
            <a:r>
              <a:rPr lang="en" sz="3000"/>
              <a:t>Literature Review</a:t>
            </a:r>
            <a:endParaRPr/>
          </a:p>
        </p:txBody>
      </p:sp>
      <p:sp>
        <p:nvSpPr>
          <p:cNvPr id="87" name="Google Shape;87;p18"/>
          <p:cNvSpPr txBox="1"/>
          <p:nvPr>
            <p:ph idx="1" type="body"/>
          </p:nvPr>
        </p:nvSpPr>
        <p:spPr>
          <a:xfrm>
            <a:off x="311700" y="1152475"/>
            <a:ext cx="8212500" cy="3418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2000"/>
          </a:p>
          <a:p>
            <a:pPr indent="-311150" lvl="0" marL="457200" rtl="0" algn="l">
              <a:lnSpc>
                <a:spcPct val="150000"/>
              </a:lnSpc>
              <a:spcBef>
                <a:spcPts val="1200"/>
              </a:spcBef>
              <a:spcAft>
                <a:spcPts val="0"/>
              </a:spcAft>
              <a:buSzPts val="1300"/>
              <a:buChar char="●"/>
            </a:pPr>
            <a:r>
              <a:rPr b="1" lang="en" sz="1300"/>
              <a:t>Convolutional Neural Networks (CNNs)</a:t>
            </a:r>
            <a:r>
              <a:rPr b="1" lang="en" sz="1300"/>
              <a:t>:</a:t>
            </a:r>
            <a:r>
              <a:rPr lang="en" sz="1300"/>
              <a:t> </a:t>
            </a:r>
            <a:endParaRPr sz="1300"/>
          </a:p>
          <a:p>
            <a:pPr indent="-304800" lvl="1" marL="914400" rtl="0" algn="l">
              <a:lnSpc>
                <a:spcPct val="200000"/>
              </a:lnSpc>
              <a:spcBef>
                <a:spcPts val="0"/>
              </a:spcBef>
              <a:spcAft>
                <a:spcPts val="0"/>
              </a:spcAft>
              <a:buSzPts val="1200"/>
              <a:buChar char="○"/>
            </a:pPr>
            <a:r>
              <a:rPr lang="en" sz="1200"/>
              <a:t>Saeedi, S., Rezayi, S., Keshavarz, H., &amp;amp; R. Niakan Kalhori, S. (2023)</a:t>
            </a:r>
            <a:endParaRPr sz="1200"/>
          </a:p>
          <a:p>
            <a:pPr indent="-304800" lvl="1" marL="914400" rtl="0" algn="l">
              <a:lnSpc>
                <a:spcPct val="150000"/>
              </a:lnSpc>
              <a:spcBef>
                <a:spcPts val="0"/>
              </a:spcBef>
              <a:spcAft>
                <a:spcPts val="0"/>
              </a:spcAft>
              <a:buSzPts val="1200"/>
              <a:buChar char="○"/>
            </a:pPr>
            <a:r>
              <a:rPr lang="en" sz="1200"/>
              <a:t>Deploys convolutional deep learning methods with certain machine learning methods to give more emphasis on CNNs for detecting brain tumors</a:t>
            </a:r>
            <a:endParaRPr sz="1200"/>
          </a:p>
          <a:p>
            <a:pPr indent="-304800" lvl="1" marL="914400" rtl="0" algn="l">
              <a:lnSpc>
                <a:spcPct val="200000"/>
              </a:lnSpc>
              <a:spcBef>
                <a:spcPts val="0"/>
              </a:spcBef>
              <a:spcAft>
                <a:spcPts val="0"/>
              </a:spcAft>
              <a:buSzPts val="1200"/>
              <a:buChar char="○"/>
            </a:pPr>
            <a:r>
              <a:rPr lang="en" sz="1200"/>
              <a:t>Vankdothu, Hameed, and Fatima (2022)</a:t>
            </a:r>
            <a:endParaRPr sz="1200"/>
          </a:p>
          <a:p>
            <a:pPr indent="-304800" lvl="1" marL="914400" rtl="0" algn="l">
              <a:lnSpc>
                <a:spcPct val="200000"/>
              </a:lnSpc>
              <a:spcBef>
                <a:spcPts val="0"/>
              </a:spcBef>
              <a:spcAft>
                <a:spcPts val="0"/>
              </a:spcAft>
              <a:buSzPts val="1200"/>
              <a:buChar char="○"/>
            </a:pPr>
            <a:r>
              <a:rPr lang="en" sz="1200"/>
              <a:t>Integrates CNN with Long Short-Term Memory networks</a:t>
            </a:r>
            <a:endParaRPr sz="1200"/>
          </a:p>
          <a:p>
            <a:pPr indent="-304800" lvl="1" marL="914400" rtl="0" algn="l">
              <a:lnSpc>
                <a:spcPct val="200000"/>
              </a:lnSpc>
              <a:spcBef>
                <a:spcPts val="0"/>
              </a:spcBef>
              <a:spcAft>
                <a:spcPts val="0"/>
              </a:spcAft>
              <a:buSzPts val="1200"/>
              <a:buChar char="○"/>
            </a:pPr>
            <a:r>
              <a:rPr lang="en" sz="1200"/>
              <a:t>Emphasizing how these technologies work together to increase classification precision </a:t>
            </a:r>
            <a:endParaRPr sz="1200"/>
          </a:p>
          <a:p>
            <a:pPr indent="0" lvl="0" marL="457200" rtl="0" algn="l">
              <a:spcBef>
                <a:spcPts val="0"/>
              </a:spcBef>
              <a:spcAft>
                <a:spcPts val="1200"/>
              </a:spcAft>
              <a:buNone/>
            </a:pPr>
            <a:r>
              <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type="title"/>
          </p:nvPr>
        </p:nvSpPr>
        <p:spPr>
          <a:xfrm>
            <a:off x="311700" y="200180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Data Exploration and Processing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Source</a:t>
            </a:r>
            <a:endParaRPr/>
          </a:p>
        </p:txBody>
      </p:sp>
      <p:sp>
        <p:nvSpPr>
          <p:cNvPr id="98" name="Google Shape;98;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Image data for this project comes from the “Brain Tumor Classification (MRI)” dataset on Kaggle.</a:t>
            </a:r>
            <a:endParaRPr/>
          </a:p>
          <a:p>
            <a:pPr indent="-342900" lvl="0" marL="457200" rtl="0" algn="l">
              <a:spcBef>
                <a:spcPts val="0"/>
              </a:spcBef>
              <a:spcAft>
                <a:spcPts val="0"/>
              </a:spcAft>
              <a:buSzPts val="1800"/>
              <a:buChar char="●"/>
            </a:pPr>
            <a:r>
              <a:rPr lang="en"/>
              <a:t>Two folders: “Testing” and “Training”</a:t>
            </a:r>
            <a:endParaRPr/>
          </a:p>
          <a:p>
            <a:pPr indent="-342900" lvl="0" marL="457200" rtl="0" algn="l">
              <a:spcBef>
                <a:spcPts val="0"/>
              </a:spcBef>
              <a:spcAft>
                <a:spcPts val="0"/>
              </a:spcAft>
              <a:buSzPts val="1800"/>
              <a:buChar char="●"/>
            </a:pPr>
            <a:r>
              <a:rPr lang="en"/>
              <a:t>Within each folder, there are four folders which contain images for the classes:</a:t>
            </a:r>
            <a:endParaRPr/>
          </a:p>
          <a:p>
            <a:pPr indent="0" lvl="0" marL="457200" rtl="0" algn="l">
              <a:spcBef>
                <a:spcPts val="1200"/>
              </a:spcBef>
              <a:spcAft>
                <a:spcPts val="0"/>
              </a:spcAft>
              <a:buNone/>
            </a:pPr>
            <a:r>
              <a:rPr lang="en"/>
              <a:t>“glioma_tumor”, “meningioma_tumor”, “no_tumor”, and “pituitary_tumor”</a:t>
            </a:r>
            <a:endParaRPr/>
          </a:p>
          <a:p>
            <a:pPr indent="-342900" lvl="0" marL="457200" rtl="0" algn="l">
              <a:spcBef>
                <a:spcPts val="1200"/>
              </a:spcBef>
              <a:spcAft>
                <a:spcPts val="0"/>
              </a:spcAft>
              <a:buSzPts val="1800"/>
              <a:buChar char="●"/>
            </a:pPr>
            <a:r>
              <a:rPr lang="en"/>
              <a:t>Task for this project involves multiclass image classification comprising four distinct classes.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Cleaning</a:t>
            </a:r>
            <a:endParaRPr/>
          </a:p>
        </p:txBody>
      </p:sp>
      <p:sp>
        <p:nvSpPr>
          <p:cNvPr id="104" name="Google Shape;104;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Purpose: V</a:t>
            </a:r>
            <a:r>
              <a:rPr lang="en"/>
              <a:t>erify the integrity of the data and to ensure there will not be any issues during the modeling phase.</a:t>
            </a:r>
            <a:endParaRPr/>
          </a:p>
          <a:p>
            <a:pPr indent="-342900" lvl="0" marL="457200" rtl="0" algn="l">
              <a:spcBef>
                <a:spcPts val="0"/>
              </a:spcBef>
              <a:spcAft>
                <a:spcPts val="0"/>
              </a:spcAft>
              <a:buSzPts val="1800"/>
              <a:buChar char="●"/>
            </a:pPr>
            <a:r>
              <a:rPr lang="en"/>
              <a:t>Images were checked using the PIL library’s ‘verify’ function, and by using the OpenCV library</a:t>
            </a:r>
            <a:endParaRPr/>
          </a:p>
          <a:p>
            <a:pPr indent="-317500" lvl="1" marL="914400" rtl="0" algn="l">
              <a:spcBef>
                <a:spcPts val="0"/>
              </a:spcBef>
              <a:spcAft>
                <a:spcPts val="0"/>
              </a:spcAft>
              <a:buSzPts val="1400"/>
              <a:buChar char="○"/>
            </a:pPr>
            <a:r>
              <a:rPr lang="en"/>
              <a:t>All of the images were valid (not corrupt)</a:t>
            </a:r>
            <a:endParaRPr/>
          </a:p>
          <a:p>
            <a:pPr indent="-342900" lvl="0" marL="457200" rtl="0" algn="l">
              <a:spcBef>
                <a:spcPts val="0"/>
              </a:spcBef>
              <a:spcAft>
                <a:spcPts val="0"/>
              </a:spcAft>
              <a:buSzPts val="1800"/>
              <a:buChar char="●"/>
            </a:pPr>
            <a:r>
              <a:rPr lang="en"/>
              <a:t>Images that were less than 32x32 or greater than 2048x2048 were removed</a:t>
            </a:r>
            <a:endParaRPr/>
          </a:p>
          <a:p>
            <a:pPr indent="-317500" lvl="1" marL="914400" rtl="0" algn="l">
              <a:spcBef>
                <a:spcPts val="0"/>
              </a:spcBef>
              <a:spcAft>
                <a:spcPts val="0"/>
              </a:spcAft>
              <a:buSzPts val="1400"/>
              <a:buChar char="○"/>
            </a:pPr>
            <a:r>
              <a:rPr lang="en"/>
              <a:t>Might cause issues during modeling otherwise; no images were removed</a:t>
            </a:r>
            <a:endParaRPr/>
          </a:p>
          <a:p>
            <a:pPr indent="-342900" lvl="0" marL="457200" rtl="0" algn="l">
              <a:spcBef>
                <a:spcPts val="0"/>
              </a:spcBef>
              <a:spcAft>
                <a:spcPts val="0"/>
              </a:spcAft>
              <a:buSzPts val="1800"/>
              <a:buChar char="●"/>
            </a:pPr>
            <a:r>
              <a:rPr lang="en"/>
              <a:t>All files that were not images were removed</a:t>
            </a:r>
            <a:endParaRPr/>
          </a:p>
          <a:p>
            <a:pPr indent="0" lvl="0" marL="457200" rtl="0" algn="l">
              <a:spcBef>
                <a:spcPts val="12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